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
  </p:notesMasterIdLst>
  <p:sldIdLst>
    <p:sldId id="264" r:id="rId2"/>
    <p:sldId id="259" r:id="rId3"/>
    <p:sldId id="269" r:id="rId4"/>
    <p:sldId id="268" r:id="rId5"/>
    <p:sldId id="267" r:id="rId6"/>
  </p:sldIdLst>
  <p:sldSz cx="12801600" cy="9601200" type="A3"/>
  <p:notesSz cx="6858000" cy="9144000"/>
  <p:defaultTextStyle>
    <a:defPPr>
      <a:defRPr lang="en-US"/>
    </a:defPPr>
    <a:lvl1pPr marL="0" algn="l" defTabSz="1075334" rtl="0" eaLnBrk="1" latinLnBrk="0" hangingPunct="1">
      <a:defRPr sz="2117" kern="1200">
        <a:solidFill>
          <a:schemeClr val="tx1"/>
        </a:solidFill>
        <a:latin typeface="+mn-lt"/>
        <a:ea typeface="+mn-ea"/>
        <a:cs typeface="+mn-cs"/>
      </a:defRPr>
    </a:lvl1pPr>
    <a:lvl2pPr marL="537667" algn="l" defTabSz="1075334" rtl="0" eaLnBrk="1" latinLnBrk="0" hangingPunct="1">
      <a:defRPr sz="2117" kern="1200">
        <a:solidFill>
          <a:schemeClr val="tx1"/>
        </a:solidFill>
        <a:latin typeface="+mn-lt"/>
        <a:ea typeface="+mn-ea"/>
        <a:cs typeface="+mn-cs"/>
      </a:defRPr>
    </a:lvl2pPr>
    <a:lvl3pPr marL="1075334" algn="l" defTabSz="1075334" rtl="0" eaLnBrk="1" latinLnBrk="0" hangingPunct="1">
      <a:defRPr sz="2117" kern="1200">
        <a:solidFill>
          <a:schemeClr val="tx1"/>
        </a:solidFill>
        <a:latin typeface="+mn-lt"/>
        <a:ea typeface="+mn-ea"/>
        <a:cs typeface="+mn-cs"/>
      </a:defRPr>
    </a:lvl3pPr>
    <a:lvl4pPr marL="1613002" algn="l" defTabSz="1075334" rtl="0" eaLnBrk="1" latinLnBrk="0" hangingPunct="1">
      <a:defRPr sz="2117" kern="1200">
        <a:solidFill>
          <a:schemeClr val="tx1"/>
        </a:solidFill>
        <a:latin typeface="+mn-lt"/>
        <a:ea typeface="+mn-ea"/>
        <a:cs typeface="+mn-cs"/>
      </a:defRPr>
    </a:lvl4pPr>
    <a:lvl5pPr marL="2150669" algn="l" defTabSz="1075334" rtl="0" eaLnBrk="1" latinLnBrk="0" hangingPunct="1">
      <a:defRPr sz="2117" kern="1200">
        <a:solidFill>
          <a:schemeClr val="tx1"/>
        </a:solidFill>
        <a:latin typeface="+mn-lt"/>
        <a:ea typeface="+mn-ea"/>
        <a:cs typeface="+mn-cs"/>
      </a:defRPr>
    </a:lvl5pPr>
    <a:lvl6pPr marL="2688336" algn="l" defTabSz="1075334" rtl="0" eaLnBrk="1" latinLnBrk="0" hangingPunct="1">
      <a:defRPr sz="2117" kern="1200">
        <a:solidFill>
          <a:schemeClr val="tx1"/>
        </a:solidFill>
        <a:latin typeface="+mn-lt"/>
        <a:ea typeface="+mn-ea"/>
        <a:cs typeface="+mn-cs"/>
      </a:defRPr>
    </a:lvl6pPr>
    <a:lvl7pPr marL="3226003" algn="l" defTabSz="1075334" rtl="0" eaLnBrk="1" latinLnBrk="0" hangingPunct="1">
      <a:defRPr sz="2117" kern="1200">
        <a:solidFill>
          <a:schemeClr val="tx1"/>
        </a:solidFill>
        <a:latin typeface="+mn-lt"/>
        <a:ea typeface="+mn-ea"/>
        <a:cs typeface="+mn-cs"/>
      </a:defRPr>
    </a:lvl7pPr>
    <a:lvl8pPr marL="3763670" algn="l" defTabSz="1075334" rtl="0" eaLnBrk="1" latinLnBrk="0" hangingPunct="1">
      <a:defRPr sz="2117" kern="1200">
        <a:solidFill>
          <a:schemeClr val="tx1"/>
        </a:solidFill>
        <a:latin typeface="+mn-lt"/>
        <a:ea typeface="+mn-ea"/>
        <a:cs typeface="+mn-cs"/>
      </a:defRPr>
    </a:lvl8pPr>
    <a:lvl9pPr marL="4301338" algn="l" defTabSz="1075334" rtl="0" eaLnBrk="1" latinLnBrk="0" hangingPunct="1">
      <a:defRPr sz="211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4682"/>
    <a:srgbClr val="BED2F0"/>
    <a:srgbClr val="B4DCD7"/>
    <a:srgbClr val="2C5771"/>
    <a:srgbClr val="EDEDED"/>
    <a:srgbClr val="4E4E4E"/>
    <a:srgbClr val="ECD9A1"/>
    <a:srgbClr val="92D400"/>
    <a:srgbClr val="E98500"/>
    <a:srgbClr val="5A44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46" autoAdjust="0"/>
    <p:restoredTop sz="96242" autoAdjust="0"/>
  </p:normalViewPr>
  <p:slideViewPr>
    <p:cSldViewPr snapToGrid="0">
      <p:cViewPr varScale="1">
        <p:scale>
          <a:sx n="79" d="100"/>
          <a:sy n="79" d="100"/>
        </p:scale>
        <p:origin x="2016"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7EF0A3-982C-4AEB-89F7-C0BFC42ED52F}" type="datetimeFigureOut">
              <a:rPr lang="en-AU" smtClean="0"/>
              <a:t>25/01/2024</a:t>
            </a:fld>
            <a:endParaRPr lang="en-AU"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437B9D-9092-42A3-A032-9FE323532AFE}" type="slidenum">
              <a:rPr lang="en-AU" smtClean="0"/>
              <a:t>‹#›</a:t>
            </a:fld>
            <a:endParaRPr lang="en-AU" dirty="0"/>
          </a:p>
        </p:txBody>
      </p:sp>
    </p:spTree>
    <p:extLst>
      <p:ext uri="{BB962C8B-B14F-4D97-AF65-F5344CB8AC3E}">
        <p14:creationId xmlns:p14="http://schemas.microsoft.com/office/powerpoint/2010/main" val="2015832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7437B9D-9092-42A3-A032-9FE323532AFE}" type="slidenum">
              <a:rPr lang="en-AU" smtClean="0"/>
              <a:t>3</a:t>
            </a:fld>
            <a:endParaRPr lang="en-AU" dirty="0"/>
          </a:p>
        </p:txBody>
      </p:sp>
    </p:spTree>
    <p:extLst>
      <p:ext uri="{BB962C8B-B14F-4D97-AF65-F5344CB8AC3E}">
        <p14:creationId xmlns:p14="http://schemas.microsoft.com/office/powerpoint/2010/main" val="2946110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7437B9D-9092-42A3-A032-9FE323532AFE}" type="slidenum">
              <a:rPr lang="en-AU" smtClean="0"/>
              <a:t>4</a:t>
            </a:fld>
            <a:endParaRPr lang="en-AU" dirty="0"/>
          </a:p>
        </p:txBody>
      </p:sp>
    </p:spTree>
    <p:extLst>
      <p:ext uri="{BB962C8B-B14F-4D97-AF65-F5344CB8AC3E}">
        <p14:creationId xmlns:p14="http://schemas.microsoft.com/office/powerpoint/2010/main" val="267031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FB40BE-DD0F-47F9-8417-631CA02DC5AB}" type="datetimeFigureOut">
              <a:rPr lang="en-AU" smtClean="0"/>
              <a:t>25/01/2024</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40946BD4-17A8-4B1A-9ECB-9C26CAD3FDED}" type="slidenum">
              <a:rPr lang="en-AU" smtClean="0"/>
              <a:t>‹#›</a:t>
            </a:fld>
            <a:endParaRPr lang="en-AU" dirty="0"/>
          </a:p>
        </p:txBody>
      </p:sp>
    </p:spTree>
    <p:extLst>
      <p:ext uri="{BB962C8B-B14F-4D97-AF65-F5344CB8AC3E}">
        <p14:creationId xmlns:p14="http://schemas.microsoft.com/office/powerpoint/2010/main" val="1496815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FB40BE-DD0F-47F9-8417-631CA02DC5AB}" type="datetimeFigureOut">
              <a:rPr lang="en-AU" smtClean="0"/>
              <a:t>25/01/2024</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40946BD4-17A8-4B1A-9ECB-9C26CAD3FDED}" type="slidenum">
              <a:rPr lang="en-AU" smtClean="0"/>
              <a:t>‹#›</a:t>
            </a:fld>
            <a:endParaRPr lang="en-AU" dirty="0"/>
          </a:p>
        </p:txBody>
      </p:sp>
    </p:spTree>
    <p:extLst>
      <p:ext uri="{BB962C8B-B14F-4D97-AF65-F5344CB8AC3E}">
        <p14:creationId xmlns:p14="http://schemas.microsoft.com/office/powerpoint/2010/main" val="4222196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FB40BE-DD0F-47F9-8417-631CA02DC5AB}" type="datetimeFigureOut">
              <a:rPr lang="en-AU" smtClean="0"/>
              <a:t>25/01/2024</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40946BD4-17A8-4B1A-9ECB-9C26CAD3FDED}" type="slidenum">
              <a:rPr lang="en-AU" smtClean="0"/>
              <a:t>‹#›</a:t>
            </a:fld>
            <a:endParaRPr lang="en-AU" dirty="0"/>
          </a:p>
        </p:txBody>
      </p:sp>
    </p:spTree>
    <p:extLst>
      <p:ext uri="{BB962C8B-B14F-4D97-AF65-F5344CB8AC3E}">
        <p14:creationId xmlns:p14="http://schemas.microsoft.com/office/powerpoint/2010/main" val="1664107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FB40BE-DD0F-47F9-8417-631CA02DC5AB}" type="datetimeFigureOut">
              <a:rPr lang="en-AU" smtClean="0"/>
              <a:t>25/01/2024</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40946BD4-17A8-4B1A-9ECB-9C26CAD3FDED}" type="slidenum">
              <a:rPr lang="en-AU" smtClean="0"/>
              <a:t>‹#›</a:t>
            </a:fld>
            <a:endParaRPr lang="en-AU" dirty="0"/>
          </a:p>
        </p:txBody>
      </p:sp>
    </p:spTree>
    <p:extLst>
      <p:ext uri="{BB962C8B-B14F-4D97-AF65-F5344CB8AC3E}">
        <p14:creationId xmlns:p14="http://schemas.microsoft.com/office/powerpoint/2010/main" val="2294557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FB40BE-DD0F-47F9-8417-631CA02DC5AB}" type="datetimeFigureOut">
              <a:rPr lang="en-AU" smtClean="0"/>
              <a:t>25/01/2024</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40946BD4-17A8-4B1A-9ECB-9C26CAD3FDED}" type="slidenum">
              <a:rPr lang="en-AU" smtClean="0"/>
              <a:t>‹#›</a:t>
            </a:fld>
            <a:endParaRPr lang="en-AU" dirty="0"/>
          </a:p>
        </p:txBody>
      </p:sp>
    </p:spTree>
    <p:extLst>
      <p:ext uri="{BB962C8B-B14F-4D97-AF65-F5344CB8AC3E}">
        <p14:creationId xmlns:p14="http://schemas.microsoft.com/office/powerpoint/2010/main" val="4204880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FB40BE-DD0F-47F9-8417-631CA02DC5AB}" type="datetimeFigureOut">
              <a:rPr lang="en-AU" smtClean="0"/>
              <a:t>25/01/2024</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40946BD4-17A8-4B1A-9ECB-9C26CAD3FDED}" type="slidenum">
              <a:rPr lang="en-AU" smtClean="0"/>
              <a:t>‹#›</a:t>
            </a:fld>
            <a:endParaRPr lang="en-AU" dirty="0"/>
          </a:p>
        </p:txBody>
      </p:sp>
    </p:spTree>
    <p:extLst>
      <p:ext uri="{BB962C8B-B14F-4D97-AF65-F5344CB8AC3E}">
        <p14:creationId xmlns:p14="http://schemas.microsoft.com/office/powerpoint/2010/main" val="3138457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FB40BE-DD0F-47F9-8417-631CA02DC5AB}" type="datetimeFigureOut">
              <a:rPr lang="en-AU" smtClean="0"/>
              <a:t>25/01/2024</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40946BD4-17A8-4B1A-9ECB-9C26CAD3FDED}" type="slidenum">
              <a:rPr lang="en-AU" smtClean="0"/>
              <a:t>‹#›</a:t>
            </a:fld>
            <a:endParaRPr lang="en-AU" dirty="0"/>
          </a:p>
        </p:txBody>
      </p:sp>
    </p:spTree>
    <p:extLst>
      <p:ext uri="{BB962C8B-B14F-4D97-AF65-F5344CB8AC3E}">
        <p14:creationId xmlns:p14="http://schemas.microsoft.com/office/powerpoint/2010/main" val="2217374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DFB40BE-DD0F-47F9-8417-631CA02DC5AB}" type="datetimeFigureOut">
              <a:rPr lang="en-AU" smtClean="0"/>
              <a:t>25/01/2024</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40946BD4-17A8-4B1A-9ECB-9C26CAD3FDED}" type="slidenum">
              <a:rPr lang="en-AU" smtClean="0"/>
              <a:t>‹#›</a:t>
            </a:fld>
            <a:endParaRPr lang="en-AU" dirty="0"/>
          </a:p>
        </p:txBody>
      </p:sp>
    </p:spTree>
    <p:extLst>
      <p:ext uri="{BB962C8B-B14F-4D97-AF65-F5344CB8AC3E}">
        <p14:creationId xmlns:p14="http://schemas.microsoft.com/office/powerpoint/2010/main" val="1196887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FB40BE-DD0F-47F9-8417-631CA02DC5AB}" type="datetimeFigureOut">
              <a:rPr lang="en-AU" smtClean="0"/>
              <a:t>25/01/2024</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40946BD4-17A8-4B1A-9ECB-9C26CAD3FDED}" type="slidenum">
              <a:rPr lang="en-AU" smtClean="0"/>
              <a:t>‹#›</a:t>
            </a:fld>
            <a:endParaRPr lang="en-AU" dirty="0"/>
          </a:p>
        </p:txBody>
      </p:sp>
    </p:spTree>
    <p:extLst>
      <p:ext uri="{BB962C8B-B14F-4D97-AF65-F5344CB8AC3E}">
        <p14:creationId xmlns:p14="http://schemas.microsoft.com/office/powerpoint/2010/main" val="1440632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ADFB40BE-DD0F-47F9-8417-631CA02DC5AB}" type="datetimeFigureOut">
              <a:rPr lang="en-AU" smtClean="0"/>
              <a:t>25/01/2024</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40946BD4-17A8-4B1A-9ECB-9C26CAD3FDED}" type="slidenum">
              <a:rPr lang="en-AU" smtClean="0"/>
              <a:t>‹#›</a:t>
            </a:fld>
            <a:endParaRPr lang="en-AU" dirty="0"/>
          </a:p>
        </p:txBody>
      </p:sp>
    </p:spTree>
    <p:extLst>
      <p:ext uri="{BB962C8B-B14F-4D97-AF65-F5344CB8AC3E}">
        <p14:creationId xmlns:p14="http://schemas.microsoft.com/office/powerpoint/2010/main" val="1174709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dirty="0"/>
              <a:t>Click icon to add picture</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ADFB40BE-DD0F-47F9-8417-631CA02DC5AB}" type="datetimeFigureOut">
              <a:rPr lang="en-AU" smtClean="0"/>
              <a:t>25/01/2024</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40946BD4-17A8-4B1A-9ECB-9C26CAD3FDED}" type="slidenum">
              <a:rPr lang="en-AU" smtClean="0"/>
              <a:t>‹#›</a:t>
            </a:fld>
            <a:endParaRPr lang="en-AU" dirty="0"/>
          </a:p>
        </p:txBody>
      </p:sp>
    </p:spTree>
    <p:extLst>
      <p:ext uri="{BB962C8B-B14F-4D97-AF65-F5344CB8AC3E}">
        <p14:creationId xmlns:p14="http://schemas.microsoft.com/office/powerpoint/2010/main" val="2489960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ADFB40BE-DD0F-47F9-8417-631CA02DC5AB}" type="datetimeFigureOut">
              <a:rPr lang="en-AU" smtClean="0"/>
              <a:t>25/01/2024</a:t>
            </a:fld>
            <a:endParaRPr lang="en-AU"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40946BD4-17A8-4B1A-9ECB-9C26CAD3FDED}" type="slidenum">
              <a:rPr lang="en-AU" smtClean="0"/>
              <a:t>‹#›</a:t>
            </a:fld>
            <a:endParaRPr lang="en-AU" dirty="0"/>
          </a:p>
        </p:txBody>
      </p:sp>
    </p:spTree>
    <p:extLst>
      <p:ext uri="{BB962C8B-B14F-4D97-AF65-F5344CB8AC3E}">
        <p14:creationId xmlns:p14="http://schemas.microsoft.com/office/powerpoint/2010/main" val="32757032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1B9B8-88FB-4C2C-8F5B-C93127CAE86A}"/>
              </a:ext>
            </a:extLst>
          </p:cNvPr>
          <p:cNvSpPr>
            <a:spLocks noGrp="1"/>
          </p:cNvSpPr>
          <p:nvPr>
            <p:ph type="ctrTitle"/>
          </p:nvPr>
        </p:nvSpPr>
        <p:spPr>
          <a:xfrm>
            <a:off x="0" y="-517479"/>
            <a:ext cx="12801599" cy="553674"/>
          </a:xfrm>
        </p:spPr>
        <p:txBody>
          <a:bodyPr>
            <a:normAutofit/>
          </a:bodyPr>
          <a:lstStyle/>
          <a:p>
            <a:r>
              <a:rPr lang="en-AU" sz="2200" dirty="0">
                <a:latin typeface="+mn-lt"/>
              </a:rPr>
              <a:t>Slide 1: National Point of Referral – Service Sector and Government Consultations 2023</a:t>
            </a:r>
          </a:p>
        </p:txBody>
      </p:sp>
      <p:sp>
        <p:nvSpPr>
          <p:cNvPr id="5" name="TextBox 4">
            <a:extLst>
              <a:ext uri="{FF2B5EF4-FFF2-40B4-BE49-F238E27FC236}">
                <a16:creationId xmlns:a16="http://schemas.microsoft.com/office/drawing/2014/main" id="{9A93CADE-2FF4-4D11-BCE3-542A06BE2169}"/>
              </a:ext>
            </a:extLst>
          </p:cNvPr>
          <p:cNvSpPr txBox="1"/>
          <p:nvPr/>
        </p:nvSpPr>
        <p:spPr>
          <a:xfrm>
            <a:off x="5767076" y="-67827"/>
            <a:ext cx="987292" cy="418128"/>
          </a:xfrm>
          <a:prstGeom prst="rect">
            <a:avLst/>
          </a:prstGeom>
          <a:noFill/>
        </p:spPr>
        <p:txBody>
          <a:bodyPr wrap="square" rtlCol="0">
            <a:spAutoFit/>
          </a:bodyPr>
          <a:lstStyle/>
          <a:p>
            <a:r>
              <a:rPr lang="en-AU" b="1" dirty="0">
                <a:solidFill>
                  <a:srgbClr val="FF0000"/>
                </a:solidFill>
              </a:rPr>
              <a:t>DRAFT</a:t>
            </a:r>
          </a:p>
        </p:txBody>
      </p:sp>
      <p:pic>
        <p:nvPicPr>
          <p:cNvPr id="21" name="Picture 20" descr="Grey title block background with the Australian Government Crest and National Office for Child Safety logo, featuring coloured geometric shapes, to the right of the title text. ">
            <a:extLst>
              <a:ext uri="{FF2B5EF4-FFF2-40B4-BE49-F238E27FC236}">
                <a16:creationId xmlns:a16="http://schemas.microsoft.com/office/drawing/2014/main" id="{9A7A7D4C-8BD2-435C-9393-BD3F10D9E1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003" y="295438"/>
            <a:ext cx="11962011" cy="1009827"/>
          </a:xfrm>
          <a:prstGeom prst="rect">
            <a:avLst/>
          </a:prstGeom>
        </p:spPr>
      </p:pic>
      <p:sp>
        <p:nvSpPr>
          <p:cNvPr id="7" name="TextBox 6">
            <a:extLst>
              <a:ext uri="{FF2B5EF4-FFF2-40B4-BE49-F238E27FC236}">
                <a16:creationId xmlns:a16="http://schemas.microsoft.com/office/drawing/2014/main" id="{D9C3135E-5909-4044-9F05-2287581F7D7D}"/>
              </a:ext>
            </a:extLst>
          </p:cNvPr>
          <p:cNvSpPr txBox="1"/>
          <p:nvPr/>
        </p:nvSpPr>
        <p:spPr>
          <a:xfrm>
            <a:off x="437586" y="385291"/>
            <a:ext cx="5762847" cy="1169616"/>
          </a:xfrm>
          <a:prstGeom prst="rect">
            <a:avLst/>
          </a:prstGeom>
          <a:noFill/>
        </p:spPr>
        <p:txBody>
          <a:bodyPr wrap="square" rtlCol="0">
            <a:spAutoFit/>
          </a:bodyPr>
          <a:lstStyle/>
          <a:p>
            <a:pPr marL="12700">
              <a:spcBef>
                <a:spcPts val="100"/>
              </a:spcBef>
            </a:pPr>
            <a:r>
              <a:rPr lang="en-AU" sz="2400" b="1" dirty="0">
                <a:solidFill>
                  <a:srgbClr val="2C5771"/>
                </a:solidFill>
                <a:cs typeface="Tahoma"/>
              </a:rPr>
              <a:t>National Point of Referral – Service Sector </a:t>
            </a:r>
          </a:p>
          <a:p>
            <a:pPr marL="12700">
              <a:spcBef>
                <a:spcPts val="100"/>
              </a:spcBef>
            </a:pPr>
            <a:r>
              <a:rPr lang="en-AU" sz="2400" b="1" dirty="0">
                <a:solidFill>
                  <a:srgbClr val="2C5771"/>
                </a:solidFill>
                <a:cs typeface="Tahoma"/>
              </a:rPr>
              <a:t>and Government Consultations 2023</a:t>
            </a:r>
          </a:p>
          <a:p>
            <a:endParaRPr lang="en-AU" sz="2000" dirty="0"/>
          </a:p>
        </p:txBody>
      </p:sp>
      <p:sp>
        <p:nvSpPr>
          <p:cNvPr id="9" name="Rectangle 8">
            <a:extLst>
              <a:ext uri="{FF2B5EF4-FFF2-40B4-BE49-F238E27FC236}">
                <a16:creationId xmlns:a16="http://schemas.microsoft.com/office/drawing/2014/main" id="{940EEDDF-3060-4066-B976-2D733B63F02D}"/>
              </a:ext>
              <a:ext uri="{C183D7F6-B498-43B3-948B-1728B52AA6E4}">
                <adec:decorative xmlns:adec="http://schemas.microsoft.com/office/drawing/2017/decorative" val="1"/>
              </a:ext>
            </a:extLst>
          </p:cNvPr>
          <p:cNvSpPr/>
          <p:nvPr/>
        </p:nvSpPr>
        <p:spPr>
          <a:xfrm>
            <a:off x="402003" y="1359026"/>
            <a:ext cx="11962010" cy="2236105"/>
          </a:xfrm>
          <a:prstGeom prst="rect">
            <a:avLst/>
          </a:prstGeom>
          <a:solidFill>
            <a:srgbClr val="BED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 name="TextBox 3">
            <a:extLst>
              <a:ext uri="{FF2B5EF4-FFF2-40B4-BE49-F238E27FC236}">
                <a16:creationId xmlns:a16="http://schemas.microsoft.com/office/drawing/2014/main" id="{E1B0A0C7-84FB-47D7-ACF0-66480CEEF2FA}"/>
              </a:ext>
            </a:extLst>
          </p:cNvPr>
          <p:cNvSpPr txBox="1"/>
          <p:nvPr/>
        </p:nvSpPr>
        <p:spPr>
          <a:xfrm>
            <a:off x="437587" y="1370286"/>
            <a:ext cx="11879848" cy="523220"/>
          </a:xfrm>
          <a:prstGeom prst="rect">
            <a:avLst/>
          </a:prstGeom>
          <a:noFill/>
        </p:spPr>
        <p:txBody>
          <a:bodyPr wrap="square" rtlCol="0">
            <a:spAutoFit/>
          </a:bodyPr>
          <a:lstStyle/>
          <a:p>
            <a:r>
              <a:rPr lang="en-AU" sz="1400" b="1" dirty="0">
                <a:solidFill>
                  <a:srgbClr val="2C5771"/>
                </a:solidFill>
                <a:cs typeface="Tahoma"/>
              </a:rPr>
              <a:t>A national point of referral to help victims and survivors of child sexual abuse, and others, navigate the service system and access information and resources</a:t>
            </a:r>
          </a:p>
          <a:p>
            <a:endParaRPr lang="en-AU" sz="1400" dirty="0"/>
          </a:p>
        </p:txBody>
      </p:sp>
      <p:sp>
        <p:nvSpPr>
          <p:cNvPr id="57" name="TextBox 40">
            <a:extLst>
              <a:ext uri="{FF2B5EF4-FFF2-40B4-BE49-F238E27FC236}">
                <a16:creationId xmlns:a16="http://schemas.microsoft.com/office/drawing/2014/main" id="{6EB8D4F4-D815-4DE8-A7C4-ADB4D1EBB775}"/>
              </a:ext>
            </a:extLst>
          </p:cNvPr>
          <p:cNvSpPr txBox="1"/>
          <p:nvPr/>
        </p:nvSpPr>
        <p:spPr>
          <a:xfrm>
            <a:off x="437586" y="1659794"/>
            <a:ext cx="11011463" cy="2746906"/>
          </a:xfrm>
          <a:prstGeom prst="rect">
            <a:avLst/>
          </a:prstGeom>
          <a:noFill/>
        </p:spPr>
        <p:txBody>
          <a:bodyPr wrap="square" numCol="3" rtlCol="0">
            <a:spAutoFit/>
          </a:bodyPr>
          <a:lstStyle>
            <a:defPPr>
              <a:defRPr kern="0"/>
            </a:defPPr>
          </a:lstStyle>
          <a:p>
            <a:r>
              <a:rPr lang="en-AU" sz="1150" dirty="0">
                <a:solidFill>
                  <a:srgbClr val="2C5771"/>
                </a:solidFill>
                <a:cs typeface="Tahoma"/>
              </a:rPr>
              <a:t>In late 2023 to early 2024, the National Office for</a:t>
            </a:r>
          </a:p>
          <a:p>
            <a:r>
              <a:rPr lang="en-AU" sz="1150" dirty="0">
                <a:solidFill>
                  <a:srgbClr val="2C5771"/>
                </a:solidFill>
                <a:cs typeface="Tahoma"/>
              </a:rPr>
              <a:t>Child Safety (National Office), which sits within the </a:t>
            </a:r>
          </a:p>
          <a:p>
            <a:r>
              <a:rPr lang="en-AU" sz="1150" dirty="0">
                <a:solidFill>
                  <a:srgbClr val="2C5771"/>
                </a:solidFill>
                <a:cs typeface="Tahoma"/>
              </a:rPr>
              <a:t>Attorney-General’s Department, undertook a broad </a:t>
            </a:r>
          </a:p>
          <a:p>
            <a:r>
              <a:rPr lang="en-AU" sz="1150" dirty="0">
                <a:solidFill>
                  <a:srgbClr val="2C5771"/>
                </a:solidFill>
                <a:cs typeface="Tahoma"/>
              </a:rPr>
              <a:t>public consultation process to seek feedback from </a:t>
            </a:r>
          </a:p>
          <a:p>
            <a:r>
              <a:rPr lang="en-AU" sz="1150" dirty="0">
                <a:solidFill>
                  <a:srgbClr val="2C5771"/>
                </a:solidFill>
                <a:cs typeface="Tahoma"/>
              </a:rPr>
              <a:t>diverse stakeholders to inform the design and delivery </a:t>
            </a:r>
          </a:p>
          <a:p>
            <a:r>
              <a:rPr lang="en-AU" sz="1150" dirty="0">
                <a:solidFill>
                  <a:srgbClr val="2C5771"/>
                </a:solidFill>
                <a:cs typeface="Tahoma"/>
              </a:rPr>
              <a:t>of a national point of referral. The national point of </a:t>
            </a:r>
          </a:p>
          <a:p>
            <a:r>
              <a:rPr lang="en-AU" sz="1150" dirty="0">
                <a:solidFill>
                  <a:srgbClr val="2C5771"/>
                </a:solidFill>
                <a:cs typeface="Tahoma"/>
              </a:rPr>
              <a:t>referral aims to help victims and survivors of child </a:t>
            </a:r>
          </a:p>
          <a:p>
            <a:r>
              <a:rPr lang="en-AU" sz="1150" dirty="0">
                <a:solidFill>
                  <a:srgbClr val="2C5771"/>
                </a:solidFill>
                <a:cs typeface="Tahoma"/>
              </a:rPr>
              <a:t>sexual abuse, practitioners and the general public to </a:t>
            </a:r>
          </a:p>
          <a:p>
            <a:r>
              <a:rPr lang="en-AU" sz="1150" dirty="0">
                <a:solidFill>
                  <a:srgbClr val="2C5771"/>
                </a:solidFill>
                <a:cs typeface="Tahoma"/>
              </a:rPr>
              <a:t>navigate the service system and access information </a:t>
            </a:r>
          </a:p>
          <a:p>
            <a:r>
              <a:rPr lang="en-AU" sz="1150" dirty="0">
                <a:solidFill>
                  <a:srgbClr val="2C5771"/>
                </a:solidFill>
                <a:cs typeface="Tahoma"/>
              </a:rPr>
              <a:t>and resources. It is anticipated that the referral point </a:t>
            </a:r>
          </a:p>
          <a:p>
            <a:endParaRPr lang="en-AU" sz="1150" dirty="0">
              <a:solidFill>
                <a:srgbClr val="2C5771"/>
              </a:solidFill>
              <a:cs typeface="Tahoma"/>
            </a:endParaRPr>
          </a:p>
          <a:p>
            <a:endParaRPr lang="en-AU" sz="1150" dirty="0">
              <a:solidFill>
                <a:srgbClr val="2C5771"/>
              </a:solidFill>
              <a:cs typeface="Tahoma"/>
            </a:endParaRPr>
          </a:p>
          <a:p>
            <a:endParaRPr lang="en-AU" sz="1150" dirty="0">
              <a:solidFill>
                <a:srgbClr val="2C5771"/>
              </a:solidFill>
              <a:cs typeface="Tahoma"/>
            </a:endParaRPr>
          </a:p>
          <a:p>
            <a:endParaRPr lang="en-AU" sz="1150" dirty="0">
              <a:solidFill>
                <a:srgbClr val="2C5771"/>
              </a:solidFill>
              <a:cs typeface="Tahoma"/>
            </a:endParaRPr>
          </a:p>
          <a:p>
            <a:endParaRPr lang="en-AU" sz="1150" dirty="0">
              <a:solidFill>
                <a:srgbClr val="2C5771"/>
              </a:solidFill>
              <a:cs typeface="Tahoma"/>
            </a:endParaRPr>
          </a:p>
          <a:p>
            <a:r>
              <a:rPr lang="en-AU" sz="1150" dirty="0">
                <a:solidFill>
                  <a:srgbClr val="2C5771"/>
                </a:solidFill>
                <a:cs typeface="Tahoma"/>
              </a:rPr>
              <a:t>will not directly provide support services, but will be a</a:t>
            </a:r>
          </a:p>
          <a:p>
            <a:r>
              <a:rPr lang="en-AU" sz="1150" dirty="0">
                <a:solidFill>
                  <a:srgbClr val="2C5771"/>
                </a:solidFill>
                <a:cs typeface="Tahoma"/>
              </a:rPr>
              <a:t>central point of access to resources and referrals to </a:t>
            </a:r>
          </a:p>
          <a:p>
            <a:r>
              <a:rPr lang="en-AU" sz="1150" dirty="0">
                <a:solidFill>
                  <a:srgbClr val="2C5771"/>
                </a:solidFill>
                <a:cs typeface="Tahoma"/>
              </a:rPr>
              <a:t>targeted and broad support services. The national point </a:t>
            </a:r>
          </a:p>
          <a:p>
            <a:r>
              <a:rPr lang="en-AU" sz="1150" dirty="0">
                <a:solidFill>
                  <a:srgbClr val="2C5771"/>
                </a:solidFill>
                <a:cs typeface="Tahoma"/>
              </a:rPr>
              <a:t>of referral will address the </a:t>
            </a:r>
            <a:r>
              <a:rPr lang="en-AU" sz="1150" i="1" dirty="0">
                <a:solidFill>
                  <a:srgbClr val="2C5771"/>
                </a:solidFill>
                <a:cs typeface="Tahoma"/>
              </a:rPr>
              <a:t>Royal Commission into Institutional Responses to Child Sexual Abuse </a:t>
            </a:r>
            <a:r>
              <a:rPr lang="en-AU" sz="1150" dirty="0">
                <a:solidFill>
                  <a:srgbClr val="2C5771"/>
                </a:solidFill>
                <a:cs typeface="Tahoma"/>
              </a:rPr>
              <a:t>recommendation to establish a national website and </a:t>
            </a:r>
          </a:p>
          <a:p>
            <a:r>
              <a:rPr lang="en-AU" sz="1150" dirty="0">
                <a:solidFill>
                  <a:srgbClr val="2C5771"/>
                </a:solidFill>
                <a:cs typeface="Tahoma"/>
              </a:rPr>
              <a:t>helpline to assist victims and survivors of child sexual </a:t>
            </a:r>
          </a:p>
          <a:p>
            <a:r>
              <a:rPr lang="en-AU" sz="1150" dirty="0">
                <a:solidFill>
                  <a:srgbClr val="2C5771"/>
                </a:solidFill>
                <a:cs typeface="Tahoma"/>
              </a:rPr>
              <a:t>abuse to access help and information (Recommendation 9.5). It is Measure 7 under the First National Action Plan </a:t>
            </a:r>
          </a:p>
          <a:p>
            <a:r>
              <a:rPr lang="en-AU" sz="1150" dirty="0">
                <a:solidFill>
                  <a:srgbClr val="2C5771"/>
                </a:solidFill>
                <a:cs typeface="Tahoma"/>
              </a:rPr>
              <a:t>of the </a:t>
            </a:r>
            <a:r>
              <a:rPr lang="en-AU" sz="1150" i="1" dirty="0">
                <a:solidFill>
                  <a:srgbClr val="2C5771"/>
                </a:solidFill>
                <a:cs typeface="Tahoma"/>
              </a:rPr>
              <a:t>National Strategy to Prevent</a:t>
            </a:r>
            <a:r>
              <a:rPr lang="en-AU" sz="1150" dirty="0">
                <a:solidFill>
                  <a:srgbClr val="2C5771"/>
                </a:solidFill>
                <a:cs typeface="Tahoma"/>
              </a:rPr>
              <a:t> </a:t>
            </a:r>
            <a:r>
              <a:rPr lang="en-AU" sz="1150" i="1" dirty="0">
                <a:solidFill>
                  <a:srgbClr val="2C5771"/>
                </a:solidFill>
                <a:cs typeface="Tahoma"/>
              </a:rPr>
              <a:t>and Respond to Child</a:t>
            </a:r>
          </a:p>
          <a:p>
            <a:endParaRPr lang="en-AU" sz="1150" i="1" dirty="0">
              <a:solidFill>
                <a:srgbClr val="2C5771"/>
              </a:solidFill>
              <a:cs typeface="Tahoma"/>
            </a:endParaRPr>
          </a:p>
          <a:p>
            <a:endParaRPr lang="en-AU" sz="1150" i="1" dirty="0">
              <a:solidFill>
                <a:srgbClr val="2C5771"/>
              </a:solidFill>
              <a:cs typeface="Tahoma"/>
            </a:endParaRPr>
          </a:p>
          <a:p>
            <a:endParaRPr lang="en-AU" sz="1150" i="1" dirty="0">
              <a:solidFill>
                <a:srgbClr val="2C5771"/>
              </a:solidFill>
              <a:cs typeface="Tahoma"/>
            </a:endParaRPr>
          </a:p>
          <a:p>
            <a:endParaRPr lang="en-AU" sz="1150" i="1" dirty="0">
              <a:solidFill>
                <a:srgbClr val="2C5771"/>
              </a:solidFill>
              <a:cs typeface="Tahoma"/>
            </a:endParaRPr>
          </a:p>
          <a:p>
            <a:endParaRPr lang="en-AU" sz="1150" i="1" dirty="0">
              <a:solidFill>
                <a:srgbClr val="2C5771"/>
              </a:solidFill>
              <a:cs typeface="Tahoma"/>
            </a:endParaRPr>
          </a:p>
          <a:p>
            <a:r>
              <a:rPr lang="en-AU" sz="1150" i="1" dirty="0">
                <a:solidFill>
                  <a:srgbClr val="2C5771"/>
                </a:solidFill>
                <a:cs typeface="Tahoma"/>
              </a:rPr>
              <a:t>Sexual Abuse 2021-2030 </a:t>
            </a:r>
            <a:r>
              <a:rPr lang="en-AU" sz="1150" dirty="0">
                <a:solidFill>
                  <a:srgbClr val="2C5771"/>
                </a:solidFill>
                <a:cs typeface="Tahoma"/>
              </a:rPr>
              <a:t>(Deliver a website and helpline to assist victims and survivors to access help and information).</a:t>
            </a:r>
            <a:r>
              <a:rPr lang="en-AU" sz="1150" i="1" dirty="0">
                <a:solidFill>
                  <a:srgbClr val="2C5771"/>
                </a:solidFill>
                <a:cs typeface="Tahoma"/>
              </a:rPr>
              <a:t> </a:t>
            </a:r>
            <a:r>
              <a:rPr lang="en-AU" sz="1150" dirty="0">
                <a:solidFill>
                  <a:srgbClr val="2C5771"/>
                </a:solidFill>
                <a:cs typeface="Tahoma"/>
              </a:rPr>
              <a:t>While the implementation of this measure may include developing a website and helpline, the National Office is considering feedback about other potential features of the referral point and how best to design a service model that offers choice and meets people’s diverse needs. All potential service models for the referral point would be delivered by trained staff who would provide trauma-informed, culturally safe, inclusive and accessible information and support. </a:t>
            </a:r>
          </a:p>
        </p:txBody>
      </p:sp>
      <p:pic>
        <p:nvPicPr>
          <p:cNvPr id="17" name="Picture 16" descr="An outline image of a person at the centre of two concentric circles with lines and nodules, representing an interconnected system. Contains no information or text.">
            <a:extLst>
              <a:ext uri="{FF2B5EF4-FFF2-40B4-BE49-F238E27FC236}">
                <a16:creationId xmlns:a16="http://schemas.microsoft.com/office/drawing/2014/main" id="{447BC52E-D73E-442A-ADCC-BDEDF6DC05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52235" y="1749292"/>
            <a:ext cx="1100784" cy="1100784"/>
          </a:xfrm>
          <a:prstGeom prst="rect">
            <a:avLst/>
          </a:prstGeom>
        </p:spPr>
      </p:pic>
      <p:sp>
        <p:nvSpPr>
          <p:cNvPr id="44" name="Rectangle 43">
            <a:extLst>
              <a:ext uri="{FF2B5EF4-FFF2-40B4-BE49-F238E27FC236}">
                <a16:creationId xmlns:a16="http://schemas.microsoft.com/office/drawing/2014/main" id="{A38402FF-1912-43E3-A85F-483A6A8907A6}"/>
              </a:ext>
              <a:ext uri="{C183D7F6-B498-43B3-948B-1728B52AA6E4}">
                <adec:decorative xmlns:adec="http://schemas.microsoft.com/office/drawing/2017/decorative" val="1"/>
              </a:ext>
            </a:extLst>
          </p:cNvPr>
          <p:cNvSpPr/>
          <p:nvPr/>
        </p:nvSpPr>
        <p:spPr>
          <a:xfrm>
            <a:off x="402003" y="3638550"/>
            <a:ext cx="11962010" cy="3608649"/>
          </a:xfrm>
          <a:prstGeom prst="rect">
            <a:avLst/>
          </a:prstGeom>
          <a:solidFill>
            <a:srgbClr val="2C5771"/>
          </a:solidFill>
          <a:ln w="12700">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33931" rtlCol="0" anchor="t"/>
          <a:lstStyle>
            <a:defPPr>
              <a:defRPr kern="0"/>
            </a:defPPr>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spcAft>
                <a:spcPts val="744"/>
              </a:spcAft>
              <a:buClr>
                <a:schemeClr val="bg1"/>
              </a:buClr>
              <a:buSzPct val="125000"/>
            </a:pPr>
            <a:endParaRPr lang="en-AU" sz="900" dirty="0">
              <a:solidFill>
                <a:schemeClr val="bg1"/>
              </a:solidFill>
              <a:ea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EF3AE26-0C4F-4CDE-8EC9-EC7A8ECC4DA7}"/>
              </a:ext>
            </a:extLst>
          </p:cNvPr>
          <p:cNvSpPr txBox="1"/>
          <p:nvPr/>
        </p:nvSpPr>
        <p:spPr>
          <a:xfrm>
            <a:off x="429990" y="3606391"/>
            <a:ext cx="11926427" cy="3860031"/>
          </a:xfrm>
          <a:prstGeom prst="rect">
            <a:avLst/>
          </a:prstGeom>
          <a:noFill/>
        </p:spPr>
        <p:txBody>
          <a:bodyPr wrap="square" rtlCol="0">
            <a:spAutoFit/>
          </a:bodyPr>
          <a:lstStyle/>
          <a:p>
            <a:pPr>
              <a:spcAft>
                <a:spcPts val="744"/>
              </a:spcAft>
              <a:buClr>
                <a:srgbClr val="414141"/>
              </a:buClr>
              <a:buSzPct val="125000"/>
            </a:pPr>
            <a:r>
              <a:rPr lang="en-AU" sz="1400" b="1" dirty="0">
                <a:solidFill>
                  <a:schemeClr val="bg1"/>
                </a:solidFill>
                <a:ea typeface="Arial" panose="020B0604020202020204" pitchFamily="34" charset="0"/>
                <a:cs typeface="Arial" panose="020B0604020202020204" pitchFamily="34" charset="0"/>
              </a:rPr>
              <a:t>Service models</a:t>
            </a:r>
          </a:p>
          <a:p>
            <a:pPr>
              <a:spcAft>
                <a:spcPts val="744"/>
              </a:spcAft>
              <a:buClr>
                <a:srgbClr val="414141"/>
              </a:buClr>
              <a:buSzPct val="125000"/>
            </a:pPr>
            <a:r>
              <a:rPr lang="en-AU" sz="1200" dirty="0">
                <a:solidFill>
                  <a:schemeClr val="bg1"/>
                </a:solidFill>
                <a:cs typeface="Tahoma"/>
              </a:rPr>
              <a:t>The National Office has undertaken scoping work to explore best practice approaches to support victims and survivors to navigate the service system. During the public consultation process, the National Office asked sector representatives, peak bodies and government agencies about what makes services feel trustworthy, safe and effective, and what features they think the referral point should include. The potential service models are set out below.</a:t>
            </a:r>
          </a:p>
          <a:p>
            <a:pPr marL="171450" indent="-171450">
              <a:spcAft>
                <a:spcPts val="744"/>
              </a:spcAft>
              <a:buClr>
                <a:schemeClr val="bg1"/>
              </a:buClr>
              <a:buSzPct val="125000"/>
              <a:buFont typeface="Arial" panose="020B0604020202020204" pitchFamily="34" charset="0"/>
              <a:buChar char="•"/>
            </a:pPr>
            <a:r>
              <a:rPr lang="en-AU" sz="1200" dirty="0">
                <a:solidFill>
                  <a:schemeClr val="bg1"/>
                </a:solidFill>
                <a:cs typeface="Tahoma"/>
              </a:rPr>
              <a:t>A vast majority of participants agreed the national point of referral should reflect a blended approach of online, telephone and face-to-face information and support including a helpline, website and dedicated staff or ‘advocates’/ ’navigators’ who can provide specialist knowledge and assistance to navigate therapeutic, health, social care, justice, legal and other service systems. </a:t>
            </a:r>
          </a:p>
          <a:p>
            <a:pPr marL="171450" indent="-171450">
              <a:spcAft>
                <a:spcPts val="744"/>
              </a:spcAft>
              <a:buClr>
                <a:schemeClr val="bg1"/>
              </a:buClr>
              <a:buSzPct val="125000"/>
              <a:buFont typeface="Arial" panose="020B0604020202020204" pitchFamily="34" charset="0"/>
              <a:buChar char="•"/>
            </a:pPr>
            <a:r>
              <a:rPr lang="en-AU" sz="1200" dirty="0">
                <a:solidFill>
                  <a:schemeClr val="bg1"/>
                </a:solidFill>
                <a:cs typeface="Tahoma"/>
              </a:rPr>
              <a:t>Participants spoke about the importance of providing genuine choice of information and engagement options to meet diverse needs and preferences, including options that are anonymous and confidential, and available 24 hours a day, 7 days a week. </a:t>
            </a:r>
          </a:p>
          <a:p>
            <a:pPr marL="171450" indent="-171450">
              <a:spcAft>
                <a:spcPts val="744"/>
              </a:spcAft>
              <a:buClr>
                <a:schemeClr val="bg1"/>
              </a:buClr>
              <a:buSzPct val="125000"/>
              <a:buFont typeface="Arial" panose="020B0604020202020204" pitchFamily="34" charset="0"/>
              <a:buChar char="•"/>
            </a:pPr>
            <a:r>
              <a:rPr lang="en-AU" sz="1200" dirty="0">
                <a:solidFill>
                  <a:schemeClr val="bg1"/>
                </a:solidFill>
                <a:cs typeface="Tahoma"/>
              </a:rPr>
              <a:t>Participants highlighted a website should be accessible, clear and easy to navigate and provide information and resources in a variety of formats and languages including fact sheets, infographics, videos, audio and animations. </a:t>
            </a:r>
          </a:p>
          <a:p>
            <a:pPr marL="171450" indent="-171450">
              <a:spcAft>
                <a:spcPts val="744"/>
              </a:spcAft>
              <a:buClr>
                <a:schemeClr val="bg1"/>
              </a:buClr>
              <a:buSzPct val="125000"/>
              <a:buFont typeface="Arial" panose="020B0604020202020204" pitchFamily="34" charset="0"/>
              <a:buChar char="•"/>
            </a:pPr>
            <a:r>
              <a:rPr lang="en-AU" sz="1200" dirty="0">
                <a:solidFill>
                  <a:schemeClr val="bg1"/>
                </a:solidFill>
                <a:cs typeface="Tahoma"/>
              </a:rPr>
              <a:t>Participants noted the importance of client-led and flexible telephone support that does not limit call time or place parameters on the help and information provided. This provides the necessary space and time to establish trust. </a:t>
            </a:r>
          </a:p>
          <a:p>
            <a:pPr marL="171450" indent="-171450">
              <a:spcAft>
                <a:spcPts val="744"/>
              </a:spcAft>
              <a:buClr>
                <a:schemeClr val="bg1"/>
              </a:buClr>
              <a:buSzPct val="125000"/>
              <a:buFont typeface="Arial" panose="020B0604020202020204" pitchFamily="34" charset="0"/>
              <a:buChar char="•"/>
            </a:pPr>
            <a:r>
              <a:rPr lang="en-AU" sz="1200" dirty="0">
                <a:solidFill>
                  <a:schemeClr val="bg1"/>
                </a:solidFill>
                <a:cs typeface="Tahoma"/>
              </a:rPr>
              <a:t>Participants spoke of the need for professionals who understand the service system and supports available, and who are trained to respond appropriately and adaptively to child sexual abuse in all settings. Participants consistently spoke about the importance of collaborative warm referrals that are informed by local knowledge and local partnerships, as well as the ability to choose who they speak with and to speak with the same professional to avoid ‘retelling’ their story.</a:t>
            </a:r>
          </a:p>
          <a:p>
            <a:endParaRPr lang="en-AU" sz="1200" dirty="0"/>
          </a:p>
        </p:txBody>
      </p:sp>
      <p:sp>
        <p:nvSpPr>
          <p:cNvPr id="50" name="Rectangle 49">
            <a:extLst>
              <a:ext uri="{FF2B5EF4-FFF2-40B4-BE49-F238E27FC236}">
                <a16:creationId xmlns:a16="http://schemas.microsoft.com/office/drawing/2014/main" id="{1016DB9A-E0AF-47EB-B25A-1EE670871CBA}"/>
              </a:ext>
              <a:ext uri="{C183D7F6-B498-43B3-948B-1728B52AA6E4}">
                <adec:decorative xmlns:adec="http://schemas.microsoft.com/office/drawing/2017/decorative" val="1"/>
              </a:ext>
            </a:extLst>
          </p:cNvPr>
          <p:cNvSpPr/>
          <p:nvPr/>
        </p:nvSpPr>
        <p:spPr>
          <a:xfrm>
            <a:off x="406502" y="7301671"/>
            <a:ext cx="3665886" cy="2154680"/>
          </a:xfrm>
          <a:prstGeom prst="rect">
            <a:avLst/>
          </a:prstGeom>
          <a:solidFill>
            <a:srgbClr val="BED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7" name="TextBox 53">
            <a:extLst>
              <a:ext uri="{FF2B5EF4-FFF2-40B4-BE49-F238E27FC236}">
                <a16:creationId xmlns:a16="http://schemas.microsoft.com/office/drawing/2014/main" id="{9B3BF24B-C8F4-4312-98F1-363BCCB60354}"/>
              </a:ext>
            </a:extLst>
          </p:cNvPr>
          <p:cNvSpPr txBox="1"/>
          <p:nvPr/>
        </p:nvSpPr>
        <p:spPr>
          <a:xfrm>
            <a:off x="402003" y="7300824"/>
            <a:ext cx="3665886" cy="2154436"/>
          </a:xfrm>
          <a:prstGeom prst="rect">
            <a:avLst/>
          </a:prstGeom>
          <a:noFill/>
        </p:spPr>
        <p:txBody>
          <a:bodyPr wrap="square" rtlCol="0">
            <a:spAutoFit/>
          </a:bodyPr>
          <a:lstStyle>
            <a:defPPr>
              <a:defRPr kern="0"/>
            </a:defPPr>
          </a:lstStyle>
          <a:p>
            <a:r>
              <a:rPr lang="en-AU" sz="1400" b="1" dirty="0">
                <a:solidFill>
                  <a:srgbClr val="2C5771"/>
                </a:solidFill>
                <a:cs typeface="Tahoma"/>
              </a:rPr>
              <a:t>National website and helpline</a:t>
            </a:r>
          </a:p>
          <a:p>
            <a:r>
              <a:rPr lang="en-AU" sz="1200" dirty="0">
                <a:solidFill>
                  <a:srgbClr val="2C5771"/>
                </a:solidFill>
                <a:cs typeface="Tahoma"/>
              </a:rPr>
              <a:t>A national helpline and website can enable victims and survivors, practitioners and the general public to access trusted information about appropriate services for children and adults who have experienced child sexual abuse. A helpline can provide people with a central point of contact to speak with staff who know how to work alongside them. </a:t>
            </a:r>
          </a:p>
          <a:p>
            <a:r>
              <a:rPr lang="en-AU" sz="1200" dirty="0">
                <a:solidFill>
                  <a:srgbClr val="2C5771"/>
                </a:solidFill>
                <a:cs typeface="Tahoma"/>
              </a:rPr>
              <a:t>A website could include chat and email </a:t>
            </a:r>
          </a:p>
          <a:p>
            <a:r>
              <a:rPr lang="en-AU" sz="1200" dirty="0">
                <a:solidFill>
                  <a:srgbClr val="2C5771"/>
                </a:solidFill>
                <a:cs typeface="Tahoma"/>
              </a:rPr>
              <a:t>functions and provide information</a:t>
            </a:r>
          </a:p>
          <a:p>
            <a:r>
              <a:rPr lang="en-AU" sz="1200" dirty="0">
                <a:solidFill>
                  <a:srgbClr val="2C5771"/>
                </a:solidFill>
                <a:cs typeface="Tahoma"/>
              </a:rPr>
              <a:t> and resources.</a:t>
            </a:r>
          </a:p>
        </p:txBody>
      </p:sp>
      <p:pic>
        <p:nvPicPr>
          <p:cNvPr id="11" name="Picture 10" descr="An outline image of a laptop computer. Contains no information or text.">
            <a:extLst>
              <a:ext uri="{FF2B5EF4-FFF2-40B4-BE49-F238E27FC236}">
                <a16:creationId xmlns:a16="http://schemas.microsoft.com/office/drawing/2014/main" id="{90C81FB8-5FC4-4EFF-B682-0559D3B2F580}"/>
              </a:ext>
              <a:ext uri="{C183D7F6-B498-43B3-948B-1728B52AA6E4}">
                <adec:decorative xmlns:adec="http://schemas.microsoft.com/office/drawing/2017/decorative" val="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26860" y="8594170"/>
            <a:ext cx="914715" cy="914715"/>
          </a:xfrm>
          <a:prstGeom prst="rect">
            <a:avLst/>
          </a:prstGeom>
        </p:spPr>
      </p:pic>
      <p:sp>
        <p:nvSpPr>
          <p:cNvPr id="48" name="Rectangle 47">
            <a:extLst>
              <a:ext uri="{FF2B5EF4-FFF2-40B4-BE49-F238E27FC236}">
                <a16:creationId xmlns:a16="http://schemas.microsoft.com/office/drawing/2014/main" id="{D35AB6B9-DF96-46C7-B700-EC07458D09A8}"/>
              </a:ext>
              <a:ext uri="{C183D7F6-B498-43B3-948B-1728B52AA6E4}">
                <adec:decorative xmlns:adec="http://schemas.microsoft.com/office/drawing/2017/decorative" val="1"/>
              </a:ext>
            </a:extLst>
          </p:cNvPr>
          <p:cNvSpPr/>
          <p:nvPr/>
        </p:nvSpPr>
        <p:spPr>
          <a:xfrm>
            <a:off x="4316015" y="7300824"/>
            <a:ext cx="4154379" cy="2154680"/>
          </a:xfrm>
          <a:prstGeom prst="rect">
            <a:avLst/>
          </a:prstGeom>
          <a:solidFill>
            <a:srgbClr val="BED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0" name="TextBox 54">
            <a:extLst>
              <a:ext uri="{FF2B5EF4-FFF2-40B4-BE49-F238E27FC236}">
                <a16:creationId xmlns:a16="http://schemas.microsoft.com/office/drawing/2014/main" id="{38E13256-F759-49F9-9A5F-241805E0C217}"/>
              </a:ext>
            </a:extLst>
          </p:cNvPr>
          <p:cNvSpPr txBox="1"/>
          <p:nvPr/>
        </p:nvSpPr>
        <p:spPr>
          <a:xfrm>
            <a:off x="4316014" y="7300824"/>
            <a:ext cx="4154379" cy="2154436"/>
          </a:xfrm>
          <a:prstGeom prst="rect">
            <a:avLst/>
          </a:prstGeom>
          <a:noFill/>
        </p:spPr>
        <p:txBody>
          <a:bodyPr wrap="square" rtlCol="0">
            <a:spAutoFit/>
          </a:bodyPr>
          <a:lstStyle>
            <a:defPPr>
              <a:defRPr kern="0"/>
            </a:defPPr>
          </a:lstStyle>
          <a:p>
            <a:r>
              <a:rPr lang="en-AU" sz="1400" b="1" dirty="0">
                <a:solidFill>
                  <a:srgbClr val="2C5771"/>
                </a:solidFill>
                <a:cs typeface="Tahoma"/>
              </a:rPr>
              <a:t>Advocate / navigator</a:t>
            </a:r>
          </a:p>
          <a:p>
            <a:pPr marL="0" lvl="1"/>
            <a:r>
              <a:rPr lang="en-AU" sz="1200" dirty="0">
                <a:solidFill>
                  <a:srgbClr val="2C5771"/>
                </a:solidFill>
                <a:cs typeface="Tahoma"/>
              </a:rPr>
              <a:t>An advocate or navigator is a trained individual </a:t>
            </a:r>
          </a:p>
          <a:p>
            <a:pPr marL="0" lvl="1"/>
            <a:r>
              <a:rPr lang="en-AU" sz="1200" dirty="0">
                <a:solidFill>
                  <a:srgbClr val="2C5771"/>
                </a:solidFill>
                <a:cs typeface="Tahoma"/>
              </a:rPr>
              <a:t>who can help people find and access a range of </a:t>
            </a:r>
          </a:p>
          <a:p>
            <a:pPr marL="0" lvl="1"/>
            <a:r>
              <a:rPr lang="en-AU" sz="1200" dirty="0">
                <a:solidFill>
                  <a:srgbClr val="2C5771"/>
                </a:solidFill>
                <a:cs typeface="Tahoma"/>
              </a:rPr>
              <a:t>supports by identifying and removing barriers, </a:t>
            </a:r>
          </a:p>
          <a:p>
            <a:pPr marL="0" lvl="1"/>
            <a:r>
              <a:rPr lang="en-AU" sz="1200" dirty="0">
                <a:solidFill>
                  <a:srgbClr val="2C5771"/>
                </a:solidFill>
                <a:cs typeface="Tahoma"/>
              </a:rPr>
              <a:t>facilitating warm referrals to services, and ensuring an individual’s rights and entitlements are achieved. They can also play a role in connecting First Nations people with culturally safe services, helping people with disability to find a disability competent services and linking people from culturally and linguistically diverse communities with culturally appropriate services.</a:t>
            </a:r>
          </a:p>
        </p:txBody>
      </p:sp>
      <p:pic>
        <p:nvPicPr>
          <p:cNvPr id="15" name="Picture 14" descr="An outline image of a circle, then a curved line, leading to a map marker, representing a journey. Contains no information or text. ">
            <a:extLst>
              <a:ext uri="{FF2B5EF4-FFF2-40B4-BE49-F238E27FC236}">
                <a16:creationId xmlns:a16="http://schemas.microsoft.com/office/drawing/2014/main" id="{E4E53889-0D9E-4452-AEA7-D5E87F95EA2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6872" y="7320906"/>
            <a:ext cx="754944" cy="754944"/>
          </a:xfrm>
          <a:prstGeom prst="rect">
            <a:avLst/>
          </a:prstGeom>
        </p:spPr>
      </p:pic>
      <p:sp>
        <p:nvSpPr>
          <p:cNvPr id="49" name="Rectangle 48">
            <a:extLst>
              <a:ext uri="{FF2B5EF4-FFF2-40B4-BE49-F238E27FC236}">
                <a16:creationId xmlns:a16="http://schemas.microsoft.com/office/drawing/2014/main" id="{ED3DCD5C-5761-4FBE-8C40-9F429D3322AA}"/>
              </a:ext>
              <a:ext uri="{C183D7F6-B498-43B3-948B-1728B52AA6E4}">
                <adec:decorative xmlns:adec="http://schemas.microsoft.com/office/drawing/2017/decorative" val="1"/>
              </a:ext>
            </a:extLst>
          </p:cNvPr>
          <p:cNvSpPr/>
          <p:nvPr/>
        </p:nvSpPr>
        <p:spPr>
          <a:xfrm>
            <a:off x="8716889" y="7285544"/>
            <a:ext cx="3647124" cy="2154679"/>
          </a:xfrm>
          <a:prstGeom prst="rect">
            <a:avLst/>
          </a:prstGeom>
          <a:solidFill>
            <a:srgbClr val="BED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3" name="TextBox 52">
            <a:extLst>
              <a:ext uri="{FF2B5EF4-FFF2-40B4-BE49-F238E27FC236}">
                <a16:creationId xmlns:a16="http://schemas.microsoft.com/office/drawing/2014/main" id="{3234EC69-4C9D-42F5-8E5C-990C043AED51}"/>
              </a:ext>
            </a:extLst>
          </p:cNvPr>
          <p:cNvSpPr txBox="1"/>
          <p:nvPr/>
        </p:nvSpPr>
        <p:spPr>
          <a:xfrm>
            <a:off x="8729213" y="7300824"/>
            <a:ext cx="3634800" cy="2185214"/>
          </a:xfrm>
          <a:prstGeom prst="rect">
            <a:avLst/>
          </a:prstGeom>
          <a:noFill/>
        </p:spPr>
        <p:txBody>
          <a:bodyPr wrap="square" rtlCol="0">
            <a:spAutoFit/>
          </a:bodyPr>
          <a:lstStyle>
            <a:defPPr>
              <a:defRPr kern="0"/>
            </a:defPPr>
          </a:lstStyle>
          <a:p>
            <a:r>
              <a:rPr lang="en-AU" sz="1400" b="1" dirty="0">
                <a:solidFill>
                  <a:srgbClr val="2C5771"/>
                </a:solidFill>
                <a:cs typeface="Tahoma"/>
              </a:rPr>
              <a:t>Blended approach</a:t>
            </a:r>
          </a:p>
          <a:p>
            <a:r>
              <a:rPr lang="en-AU" sz="1200" dirty="0">
                <a:solidFill>
                  <a:srgbClr val="2C5771"/>
                </a:solidFill>
                <a:cs typeface="Tahoma"/>
              </a:rPr>
              <a:t>A ‘flexible’ or ‘blended’ approach would involve a combination of service design elements to assist victims and survivors and their supporters, as well as those seeking further information and resources. Such an approach may be necessary to meet the intention of the Royal Commission recommendation</a:t>
            </a:r>
          </a:p>
          <a:p>
            <a:r>
              <a:rPr lang="en-AU" sz="1200" dirty="0">
                <a:solidFill>
                  <a:srgbClr val="2C5771"/>
                </a:solidFill>
                <a:cs typeface="Tahoma"/>
              </a:rPr>
              <a:t>as well as the diverse needs of victims </a:t>
            </a:r>
          </a:p>
          <a:p>
            <a:r>
              <a:rPr lang="en-AU" sz="1200" dirty="0">
                <a:solidFill>
                  <a:srgbClr val="2C5771"/>
                </a:solidFill>
                <a:cs typeface="Tahoma"/>
              </a:rPr>
              <a:t>and survivors, including service </a:t>
            </a:r>
          </a:p>
          <a:p>
            <a:r>
              <a:rPr lang="en-AU" sz="1200" dirty="0">
                <a:solidFill>
                  <a:srgbClr val="2C5771"/>
                </a:solidFill>
                <a:cs typeface="Tahoma"/>
              </a:rPr>
              <a:t>requirements identified during the </a:t>
            </a:r>
          </a:p>
          <a:p>
            <a:r>
              <a:rPr lang="en-AU" sz="1200" dirty="0">
                <a:solidFill>
                  <a:srgbClr val="2C5771"/>
                </a:solidFill>
                <a:cs typeface="Tahoma"/>
              </a:rPr>
              <a:t>consultation process.</a:t>
            </a:r>
          </a:p>
        </p:txBody>
      </p:sp>
      <p:pic>
        <p:nvPicPr>
          <p:cNvPr id="13" name="Picture 12" descr="An outline image of a person within a circle. Contains no information or text.">
            <a:extLst>
              <a:ext uri="{FF2B5EF4-FFF2-40B4-BE49-F238E27FC236}">
                <a16:creationId xmlns:a16="http://schemas.microsoft.com/office/drawing/2014/main" id="{88288057-A428-4BE2-ABD9-4FD801F1C30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449049" y="8509794"/>
            <a:ext cx="863754" cy="863754"/>
          </a:xfrm>
          <a:prstGeom prst="rect">
            <a:avLst/>
          </a:prstGeom>
        </p:spPr>
      </p:pic>
    </p:spTree>
    <p:extLst>
      <p:ext uri="{BB962C8B-B14F-4D97-AF65-F5344CB8AC3E}">
        <p14:creationId xmlns:p14="http://schemas.microsoft.com/office/powerpoint/2010/main" val="4044055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1B9B8-88FB-4C2C-8F5B-C93127CAE86A}"/>
              </a:ext>
            </a:extLst>
          </p:cNvPr>
          <p:cNvSpPr>
            <a:spLocks noGrp="1"/>
          </p:cNvSpPr>
          <p:nvPr>
            <p:ph type="ctrTitle"/>
          </p:nvPr>
        </p:nvSpPr>
        <p:spPr>
          <a:xfrm>
            <a:off x="0" y="-531127"/>
            <a:ext cx="12801599" cy="553674"/>
          </a:xfrm>
        </p:spPr>
        <p:txBody>
          <a:bodyPr>
            <a:normAutofit/>
          </a:bodyPr>
          <a:lstStyle/>
          <a:p>
            <a:r>
              <a:rPr lang="en-AU" sz="2200" dirty="0">
                <a:latin typeface="+mn-lt"/>
              </a:rPr>
              <a:t>Slide 2: National Point of Referral - Service Sector and Government Consultations Summary 2023 </a:t>
            </a:r>
          </a:p>
        </p:txBody>
      </p:sp>
      <p:sp>
        <p:nvSpPr>
          <p:cNvPr id="20" name="TextBox 19">
            <a:extLst>
              <a:ext uri="{FF2B5EF4-FFF2-40B4-BE49-F238E27FC236}">
                <a16:creationId xmlns:a16="http://schemas.microsoft.com/office/drawing/2014/main" id="{910D6167-B045-43ED-9480-4806FF3239AE}"/>
              </a:ext>
            </a:extLst>
          </p:cNvPr>
          <p:cNvSpPr txBox="1"/>
          <p:nvPr/>
        </p:nvSpPr>
        <p:spPr>
          <a:xfrm>
            <a:off x="5767076" y="-67827"/>
            <a:ext cx="987292" cy="418128"/>
          </a:xfrm>
          <a:prstGeom prst="rect">
            <a:avLst/>
          </a:prstGeom>
          <a:noFill/>
        </p:spPr>
        <p:txBody>
          <a:bodyPr wrap="square" rtlCol="0">
            <a:spAutoFit/>
          </a:bodyPr>
          <a:lstStyle/>
          <a:p>
            <a:r>
              <a:rPr lang="en-AU" b="1" dirty="0">
                <a:solidFill>
                  <a:srgbClr val="FF0000"/>
                </a:solidFill>
              </a:rPr>
              <a:t>DRAFT</a:t>
            </a:r>
          </a:p>
        </p:txBody>
      </p:sp>
      <p:pic>
        <p:nvPicPr>
          <p:cNvPr id="22" name="Picture 21" descr="Grey title block background with the Australian Government Crest and National Office for Child Safety logo, featuring coloured geometric shapes, to the right of the title text. ">
            <a:extLst>
              <a:ext uri="{FF2B5EF4-FFF2-40B4-BE49-F238E27FC236}">
                <a16:creationId xmlns:a16="http://schemas.microsoft.com/office/drawing/2014/main" id="{FB37AA56-3883-4DDA-B299-CA5C140CAC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003" y="311204"/>
            <a:ext cx="11962011" cy="1009827"/>
          </a:xfrm>
          <a:prstGeom prst="rect">
            <a:avLst/>
          </a:prstGeom>
        </p:spPr>
      </p:pic>
      <p:sp>
        <p:nvSpPr>
          <p:cNvPr id="21" name="TextBox 20">
            <a:extLst>
              <a:ext uri="{FF2B5EF4-FFF2-40B4-BE49-F238E27FC236}">
                <a16:creationId xmlns:a16="http://schemas.microsoft.com/office/drawing/2014/main" id="{C339C8C8-C674-46F7-A1EC-8A4B4E6A49FC}"/>
              </a:ext>
            </a:extLst>
          </p:cNvPr>
          <p:cNvSpPr txBox="1"/>
          <p:nvPr/>
        </p:nvSpPr>
        <p:spPr>
          <a:xfrm>
            <a:off x="437586" y="385291"/>
            <a:ext cx="5762847" cy="1169616"/>
          </a:xfrm>
          <a:prstGeom prst="rect">
            <a:avLst/>
          </a:prstGeom>
          <a:noFill/>
        </p:spPr>
        <p:txBody>
          <a:bodyPr wrap="square" rtlCol="0">
            <a:spAutoFit/>
          </a:bodyPr>
          <a:lstStyle/>
          <a:p>
            <a:pPr marL="12700">
              <a:spcBef>
                <a:spcPts val="100"/>
              </a:spcBef>
            </a:pPr>
            <a:r>
              <a:rPr lang="en-AU" sz="2400" b="1" dirty="0">
                <a:solidFill>
                  <a:srgbClr val="2C5771"/>
                </a:solidFill>
                <a:cs typeface="Tahoma"/>
              </a:rPr>
              <a:t>National Point of Referral – Service Sector </a:t>
            </a:r>
          </a:p>
          <a:p>
            <a:pPr marL="12700">
              <a:spcBef>
                <a:spcPts val="100"/>
              </a:spcBef>
            </a:pPr>
            <a:r>
              <a:rPr lang="en-AU" sz="2400" b="1" dirty="0">
                <a:solidFill>
                  <a:srgbClr val="2C5771"/>
                </a:solidFill>
                <a:cs typeface="Tahoma"/>
              </a:rPr>
              <a:t>and Government Consultations 2023</a:t>
            </a:r>
          </a:p>
          <a:p>
            <a:endParaRPr lang="en-AU" sz="2000" dirty="0"/>
          </a:p>
        </p:txBody>
      </p:sp>
      <p:sp>
        <p:nvSpPr>
          <p:cNvPr id="9" name="Rectangle 8">
            <a:extLst>
              <a:ext uri="{FF2B5EF4-FFF2-40B4-BE49-F238E27FC236}">
                <a16:creationId xmlns:a16="http://schemas.microsoft.com/office/drawing/2014/main" id="{940EEDDF-3060-4066-B976-2D733B63F02D}"/>
              </a:ext>
              <a:ext uri="{C183D7F6-B498-43B3-948B-1728B52AA6E4}">
                <adec:decorative xmlns:adec="http://schemas.microsoft.com/office/drawing/2017/decorative" val="1"/>
              </a:ext>
            </a:extLst>
          </p:cNvPr>
          <p:cNvSpPr/>
          <p:nvPr/>
        </p:nvSpPr>
        <p:spPr>
          <a:xfrm>
            <a:off x="402003" y="1489642"/>
            <a:ext cx="12046412" cy="4432970"/>
          </a:xfrm>
          <a:prstGeom prst="rect">
            <a:avLst/>
          </a:prstGeom>
          <a:solidFill>
            <a:srgbClr val="ED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7" name="TextBox 40">
            <a:extLst>
              <a:ext uri="{FF2B5EF4-FFF2-40B4-BE49-F238E27FC236}">
                <a16:creationId xmlns:a16="http://schemas.microsoft.com/office/drawing/2014/main" id="{6EB8D4F4-D815-4DE8-A7C4-ADB4D1EBB775}"/>
              </a:ext>
            </a:extLst>
          </p:cNvPr>
          <p:cNvSpPr txBox="1"/>
          <p:nvPr/>
        </p:nvSpPr>
        <p:spPr>
          <a:xfrm>
            <a:off x="496467" y="1558380"/>
            <a:ext cx="11808663" cy="4216539"/>
          </a:xfrm>
          <a:prstGeom prst="rect">
            <a:avLst/>
          </a:prstGeom>
          <a:noFill/>
        </p:spPr>
        <p:txBody>
          <a:bodyPr wrap="square" rtlCol="0">
            <a:spAutoFit/>
          </a:bodyPr>
          <a:lstStyle>
            <a:defPPr>
              <a:defRPr kern="0"/>
            </a:defPPr>
          </a:lstStyle>
          <a:p>
            <a:r>
              <a:rPr lang="en-AU" sz="1600" b="1" dirty="0">
                <a:solidFill>
                  <a:srgbClr val="2C5771"/>
                </a:solidFill>
                <a:cs typeface="Tahoma"/>
              </a:rPr>
              <a:t>National Action Plan Measure 7 – Consultation approach</a:t>
            </a:r>
            <a:endParaRPr lang="en-AU" sz="1400" dirty="0">
              <a:solidFill>
                <a:srgbClr val="2C5771"/>
              </a:solidFill>
              <a:cs typeface="Tahoma"/>
            </a:endParaRPr>
          </a:p>
          <a:p>
            <a:r>
              <a:rPr lang="en-AU" sz="1400" dirty="0">
                <a:solidFill>
                  <a:srgbClr val="284682"/>
                </a:solidFill>
              </a:rPr>
              <a:t>Prior to the broad public consultation process in 2023-24, the National Office conducted initial targeted consultations throughout 2022-23 with Commonwealth and state and territory government colleagues, and sector stakeholders to explore best practice approaches to support victims and survivors of child sexual abuse. The National Office heard consistent feedback from stakeholders on the need to avoid duplication of services, engage with people with lived experience and the service sector, and consider a service model that best meets the needs of those seeking help and support. </a:t>
            </a:r>
          </a:p>
          <a:p>
            <a:endParaRPr lang="en-AU" sz="1400" dirty="0">
              <a:solidFill>
                <a:srgbClr val="284682"/>
              </a:solidFill>
            </a:endParaRPr>
          </a:p>
          <a:p>
            <a:r>
              <a:rPr lang="en-AU" sz="1400" dirty="0">
                <a:solidFill>
                  <a:srgbClr val="284682"/>
                </a:solidFill>
              </a:rPr>
              <a:t>In August 2023, the National Office engaged First Nations Collective Consulting who partnered with Impact Co., to undertake dedicated </a:t>
            </a:r>
          </a:p>
          <a:p>
            <a:r>
              <a:rPr lang="en-AU" sz="1400" dirty="0">
                <a:solidFill>
                  <a:srgbClr val="284682"/>
                </a:solidFill>
              </a:rPr>
              <a:t>trauma-informed, culturally safe, accessible and inclusive consultations with people with lived experience, First Nations people, people from culturally and linguistically diverse (CALD) backgrounds, and people with disability as part of this broader public consultation process. The National Office also captured feedback through an online survey on the AGD Citizen Space public consultation platform. A summary of this feedback is available in the </a:t>
            </a:r>
            <a:r>
              <a:rPr lang="en-AU" sz="1400" i="1" dirty="0">
                <a:solidFill>
                  <a:srgbClr val="284682"/>
                </a:solidFill>
              </a:rPr>
              <a:t>National Point of Referral - </a:t>
            </a:r>
            <a:r>
              <a:rPr lang="en-AU" sz="1400" i="1" dirty="0">
                <a:solidFill>
                  <a:srgbClr val="284682"/>
                </a:solidFill>
                <a:latin typeface="Calibri" panose="020F0502020204030204" pitchFamily="34" charset="0"/>
                <a:ea typeface="Century Gothic" panose="020B0502020202020204" pitchFamily="34" charset="0"/>
              </a:rPr>
              <a:t>Community Consultations Summary 2023</a:t>
            </a:r>
            <a:r>
              <a:rPr lang="en-AU" sz="1400" i="1" dirty="0">
                <a:solidFill>
                  <a:srgbClr val="284682"/>
                </a:solidFill>
              </a:rPr>
              <a:t>.</a:t>
            </a:r>
            <a:endParaRPr lang="en-AU" sz="1400" dirty="0">
              <a:solidFill>
                <a:srgbClr val="284682"/>
              </a:solidFill>
            </a:endParaRPr>
          </a:p>
          <a:p>
            <a:endParaRPr lang="en-AU" sz="1400" dirty="0">
              <a:solidFill>
                <a:srgbClr val="284682"/>
              </a:solidFill>
            </a:endParaRPr>
          </a:p>
          <a:p>
            <a:r>
              <a:rPr lang="en-AU" sz="1400" dirty="0">
                <a:solidFill>
                  <a:srgbClr val="284682"/>
                </a:solidFill>
              </a:rPr>
              <a:t>Throughout October 2023 – January 2024 the National Office conducted consultation interviews, group discussions and a public submission process with sector representatives, peak bodies and government agencies. The National Office also received feedback from expert advisory groups, including the National Strategy Advisory Group, Child Safe Sectors Leadership Group and National Clinical Reference Group, which include national and jurisdictional service sector representatives, practitioners, National Strategy priority group representatives and peak bodies. </a:t>
            </a:r>
          </a:p>
          <a:p>
            <a:endParaRPr lang="en-AU" sz="1400" dirty="0">
              <a:solidFill>
                <a:srgbClr val="284682"/>
              </a:solidFill>
            </a:endParaRPr>
          </a:p>
          <a:p>
            <a:r>
              <a:rPr lang="en-AU" sz="1400" dirty="0">
                <a:solidFill>
                  <a:srgbClr val="284682"/>
                </a:solidFill>
              </a:rPr>
              <a:t>The consultation outcomes will inform the National Office’s approach for finalising, delivering and evaluating the preferred service model for the national point of referral.</a:t>
            </a:r>
            <a:endParaRPr lang="en-AU" sz="1400" dirty="0">
              <a:solidFill>
                <a:srgbClr val="284682"/>
              </a:solidFill>
              <a:cs typeface="Tahoma"/>
            </a:endParaRPr>
          </a:p>
        </p:txBody>
      </p:sp>
      <p:sp>
        <p:nvSpPr>
          <p:cNvPr id="47" name="Rectangle 46">
            <a:extLst>
              <a:ext uri="{FF2B5EF4-FFF2-40B4-BE49-F238E27FC236}">
                <a16:creationId xmlns:a16="http://schemas.microsoft.com/office/drawing/2014/main" id="{EA7AAFE5-10F8-4498-BB04-C88339D44697}"/>
              </a:ext>
              <a:ext uri="{C183D7F6-B498-43B3-948B-1728B52AA6E4}">
                <adec:decorative xmlns:adec="http://schemas.microsoft.com/office/drawing/2017/decorative" val="1"/>
              </a:ext>
            </a:extLst>
          </p:cNvPr>
          <p:cNvSpPr/>
          <p:nvPr/>
        </p:nvSpPr>
        <p:spPr>
          <a:xfrm>
            <a:off x="402004" y="6173524"/>
            <a:ext cx="3431925" cy="3141787"/>
          </a:xfrm>
          <a:prstGeom prst="rect">
            <a:avLst/>
          </a:prstGeom>
          <a:solidFill>
            <a:srgbClr val="ED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4" name="TextBox 51">
            <a:extLst>
              <a:ext uri="{FF2B5EF4-FFF2-40B4-BE49-F238E27FC236}">
                <a16:creationId xmlns:a16="http://schemas.microsoft.com/office/drawing/2014/main" id="{20237C4A-F2B2-4E8E-8944-1F28DAB47122}"/>
              </a:ext>
            </a:extLst>
          </p:cNvPr>
          <p:cNvSpPr txBox="1"/>
          <p:nvPr/>
        </p:nvSpPr>
        <p:spPr>
          <a:xfrm>
            <a:off x="1145322" y="6193196"/>
            <a:ext cx="1991410" cy="2708434"/>
          </a:xfrm>
          <a:prstGeom prst="rect">
            <a:avLst/>
          </a:prstGeom>
          <a:noFill/>
        </p:spPr>
        <p:txBody>
          <a:bodyPr wrap="square" rtlCol="0">
            <a:spAutoFit/>
          </a:bodyPr>
          <a:lstStyle>
            <a:defPPr>
              <a:defRPr kern="0"/>
            </a:defPPr>
          </a:lstStyle>
          <a:p>
            <a:r>
              <a:rPr lang="en-AU" sz="1600" b="1" dirty="0">
                <a:solidFill>
                  <a:srgbClr val="2C5771"/>
                </a:solidFill>
                <a:cs typeface="Tahoma"/>
              </a:rPr>
              <a:t>How we consulted:</a:t>
            </a:r>
          </a:p>
          <a:p>
            <a:endParaRPr lang="en-AU" sz="1400" b="1" dirty="0">
              <a:solidFill>
                <a:srgbClr val="2C5771"/>
              </a:solidFill>
              <a:cs typeface="Tahoma"/>
            </a:endParaRPr>
          </a:p>
          <a:p>
            <a:pPr algn="ctr"/>
            <a:r>
              <a:rPr lang="en-AU" sz="1400" b="1" dirty="0">
                <a:solidFill>
                  <a:srgbClr val="2C5771"/>
                </a:solidFill>
                <a:cs typeface="Tahoma"/>
              </a:rPr>
              <a:t>17</a:t>
            </a:r>
            <a:r>
              <a:rPr lang="en-AU" sz="1400" dirty="0">
                <a:solidFill>
                  <a:srgbClr val="2C5771"/>
                </a:solidFill>
                <a:cs typeface="Tahoma"/>
              </a:rPr>
              <a:t> interviews</a:t>
            </a:r>
          </a:p>
          <a:p>
            <a:pPr algn="ctr"/>
            <a:endParaRPr lang="en-AU" sz="1400" b="1" dirty="0">
              <a:solidFill>
                <a:srgbClr val="FF0000"/>
              </a:solidFill>
              <a:cs typeface="Tahoma"/>
            </a:endParaRPr>
          </a:p>
          <a:p>
            <a:pPr algn="ctr"/>
            <a:endParaRPr lang="en-AU" sz="1400" b="1" dirty="0">
              <a:solidFill>
                <a:srgbClr val="FF0000"/>
              </a:solidFill>
              <a:cs typeface="Tahoma"/>
            </a:endParaRPr>
          </a:p>
          <a:p>
            <a:pPr algn="ctr"/>
            <a:r>
              <a:rPr lang="en-AU" sz="1400" b="1" dirty="0">
                <a:solidFill>
                  <a:srgbClr val="2C5771"/>
                </a:solidFill>
                <a:cs typeface="Tahoma"/>
              </a:rPr>
              <a:t>14</a:t>
            </a:r>
            <a:r>
              <a:rPr lang="en-AU" sz="1400" b="1" dirty="0">
                <a:solidFill>
                  <a:srgbClr val="FF0000"/>
                </a:solidFill>
                <a:cs typeface="Tahoma"/>
              </a:rPr>
              <a:t> </a:t>
            </a:r>
            <a:r>
              <a:rPr lang="en-AU" sz="1400" dirty="0">
                <a:solidFill>
                  <a:srgbClr val="2C5771"/>
                </a:solidFill>
                <a:cs typeface="Tahoma"/>
              </a:rPr>
              <a:t>written submissions and survey responses</a:t>
            </a:r>
          </a:p>
          <a:p>
            <a:pPr algn="ctr"/>
            <a:endParaRPr lang="en-AU" sz="1400" b="1" dirty="0">
              <a:solidFill>
                <a:srgbClr val="2C5771"/>
              </a:solidFill>
              <a:cs typeface="Tahoma"/>
            </a:endParaRPr>
          </a:p>
          <a:p>
            <a:pPr algn="ctr"/>
            <a:endParaRPr lang="en-AU" sz="1400" b="1" dirty="0">
              <a:solidFill>
                <a:srgbClr val="2C5771"/>
              </a:solidFill>
              <a:cs typeface="Tahoma"/>
            </a:endParaRPr>
          </a:p>
          <a:p>
            <a:pPr algn="ctr"/>
            <a:r>
              <a:rPr lang="en-AU" sz="1400" b="1" dirty="0">
                <a:solidFill>
                  <a:srgbClr val="2C5771"/>
                </a:solidFill>
                <a:cs typeface="Tahoma"/>
              </a:rPr>
              <a:t>4 </a:t>
            </a:r>
            <a:r>
              <a:rPr lang="en-AU" sz="1400" dirty="0">
                <a:solidFill>
                  <a:srgbClr val="2C5771"/>
                </a:solidFill>
                <a:cs typeface="Tahoma"/>
              </a:rPr>
              <a:t>group discussions</a:t>
            </a:r>
          </a:p>
          <a:p>
            <a:endParaRPr lang="en-AU" sz="1400" b="1" dirty="0">
              <a:solidFill>
                <a:srgbClr val="2C5771"/>
              </a:solidFill>
              <a:cs typeface="Tahoma"/>
            </a:endParaRPr>
          </a:p>
          <a:p>
            <a:endParaRPr lang="en-AU" sz="1400" dirty="0">
              <a:solidFill>
                <a:srgbClr val="2C5771"/>
              </a:solidFill>
            </a:endParaRPr>
          </a:p>
        </p:txBody>
      </p:sp>
      <p:pic>
        <p:nvPicPr>
          <p:cNvPr id="12" name="Picture 11" descr="An outline image of two people and a speech bubble, representing a conversation or interview. Contains no information or text.">
            <a:extLst>
              <a:ext uri="{FF2B5EF4-FFF2-40B4-BE49-F238E27FC236}">
                <a16:creationId xmlns:a16="http://schemas.microsoft.com/office/drawing/2014/main" id="{3D5652F6-F6D5-4E2F-9CDF-953E36C9FB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393" y="6584836"/>
            <a:ext cx="666411" cy="666411"/>
          </a:xfrm>
          <a:prstGeom prst="rect">
            <a:avLst/>
          </a:prstGeom>
        </p:spPr>
      </p:pic>
      <p:pic>
        <p:nvPicPr>
          <p:cNvPr id="7" name="Picture 6" descr="An outline image of paper and a pen, representing a written submission or response. Contains no information or text.">
            <a:extLst>
              <a:ext uri="{FF2B5EF4-FFF2-40B4-BE49-F238E27FC236}">
                <a16:creationId xmlns:a16="http://schemas.microsoft.com/office/drawing/2014/main" id="{EB584F12-8F77-468F-A598-8C870159A29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84533" y="7278562"/>
            <a:ext cx="673128" cy="673128"/>
          </a:xfrm>
          <a:prstGeom prst="rect">
            <a:avLst/>
          </a:prstGeom>
        </p:spPr>
      </p:pic>
      <p:pic>
        <p:nvPicPr>
          <p:cNvPr id="16" name="Picture 15" descr="An outline image of three people and two speech bubbles, representing a group discussion. Contains no information or text.">
            <a:extLst>
              <a:ext uri="{FF2B5EF4-FFF2-40B4-BE49-F238E27FC236}">
                <a16:creationId xmlns:a16="http://schemas.microsoft.com/office/drawing/2014/main" id="{5D63A858-EAAA-47F1-BEDE-3E885E28DDD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1437" y="7951690"/>
            <a:ext cx="689367" cy="689367"/>
          </a:xfrm>
          <a:prstGeom prst="rect">
            <a:avLst/>
          </a:prstGeom>
        </p:spPr>
      </p:pic>
      <p:sp>
        <p:nvSpPr>
          <p:cNvPr id="56" name="Rectangle 55">
            <a:extLst>
              <a:ext uri="{FF2B5EF4-FFF2-40B4-BE49-F238E27FC236}">
                <a16:creationId xmlns:a16="http://schemas.microsoft.com/office/drawing/2014/main" id="{5B7B1765-6EF3-4168-B20F-4364410C242A}"/>
              </a:ext>
              <a:ext uri="{C183D7F6-B498-43B3-948B-1728B52AA6E4}">
                <adec:decorative xmlns:adec="http://schemas.microsoft.com/office/drawing/2017/decorative" val="1"/>
              </a:ext>
            </a:extLst>
          </p:cNvPr>
          <p:cNvSpPr/>
          <p:nvPr/>
        </p:nvSpPr>
        <p:spPr>
          <a:xfrm>
            <a:off x="4144586" y="6173524"/>
            <a:ext cx="4060558" cy="3141787"/>
          </a:xfrm>
          <a:prstGeom prst="rect">
            <a:avLst/>
          </a:prstGeom>
          <a:solidFill>
            <a:srgbClr val="ED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1" name="TextBox 50">
            <a:extLst>
              <a:ext uri="{FF2B5EF4-FFF2-40B4-BE49-F238E27FC236}">
                <a16:creationId xmlns:a16="http://schemas.microsoft.com/office/drawing/2014/main" id="{6F335EE6-4511-4308-8C65-A6C89C7DF441}"/>
              </a:ext>
            </a:extLst>
          </p:cNvPr>
          <p:cNvSpPr txBox="1"/>
          <p:nvPr/>
        </p:nvSpPr>
        <p:spPr>
          <a:xfrm>
            <a:off x="4178870" y="6188600"/>
            <a:ext cx="2676741" cy="2980303"/>
          </a:xfrm>
          <a:prstGeom prst="rect">
            <a:avLst/>
          </a:prstGeom>
          <a:noFill/>
        </p:spPr>
        <p:txBody>
          <a:bodyPr wrap="square" rtlCol="0">
            <a:spAutoFit/>
          </a:bodyPr>
          <a:lstStyle>
            <a:defPPr>
              <a:defRPr kern="0"/>
            </a:defPPr>
          </a:lstStyle>
          <a:p>
            <a:r>
              <a:rPr lang="en-AU" sz="1600" b="1" dirty="0">
                <a:solidFill>
                  <a:srgbClr val="2C5771"/>
                </a:solidFill>
                <a:cs typeface="Tahoma"/>
              </a:rPr>
              <a:t>Who we heard from*:</a:t>
            </a:r>
          </a:p>
          <a:p>
            <a:pPr>
              <a:spcBef>
                <a:spcPts val="200"/>
              </a:spcBef>
              <a:spcAft>
                <a:spcPts val="200"/>
              </a:spcAft>
            </a:pPr>
            <a:r>
              <a:rPr lang="en-AU" sz="1400" dirty="0">
                <a:solidFill>
                  <a:srgbClr val="2C5771"/>
                </a:solidFill>
                <a:cs typeface="Tahoma"/>
              </a:rPr>
              <a:t>Health services – 30%</a:t>
            </a:r>
          </a:p>
          <a:p>
            <a:pPr>
              <a:spcBef>
                <a:spcPts val="200"/>
              </a:spcBef>
              <a:spcAft>
                <a:spcPts val="200"/>
              </a:spcAft>
            </a:pPr>
            <a:r>
              <a:rPr lang="en-AU" sz="1400" dirty="0">
                <a:solidFill>
                  <a:srgbClr val="2C5771"/>
                </a:solidFill>
                <a:cs typeface="Tahoma"/>
              </a:rPr>
              <a:t>Service providers – 28%</a:t>
            </a:r>
          </a:p>
          <a:p>
            <a:pPr>
              <a:spcBef>
                <a:spcPts val="200"/>
              </a:spcBef>
              <a:spcAft>
                <a:spcPts val="200"/>
              </a:spcAft>
            </a:pPr>
            <a:r>
              <a:rPr lang="en-AU" sz="1400" dirty="0">
                <a:solidFill>
                  <a:srgbClr val="2C5771"/>
                </a:solidFill>
                <a:cs typeface="Tahoma"/>
              </a:rPr>
              <a:t>Government agencies – 9%</a:t>
            </a:r>
          </a:p>
          <a:p>
            <a:pPr>
              <a:spcBef>
                <a:spcPts val="200"/>
              </a:spcBef>
              <a:spcAft>
                <a:spcPts val="200"/>
              </a:spcAft>
            </a:pPr>
            <a:r>
              <a:rPr lang="en-AU" sz="1400" dirty="0">
                <a:solidFill>
                  <a:srgbClr val="2C5771"/>
                </a:solidFill>
                <a:cs typeface="Tahoma"/>
              </a:rPr>
              <a:t>Advisory groups – 7%</a:t>
            </a:r>
          </a:p>
          <a:p>
            <a:pPr>
              <a:spcBef>
                <a:spcPts val="200"/>
              </a:spcBef>
              <a:spcAft>
                <a:spcPts val="200"/>
              </a:spcAft>
            </a:pPr>
            <a:r>
              <a:rPr lang="en-AU" sz="1400" dirty="0">
                <a:solidFill>
                  <a:srgbClr val="2C5771"/>
                </a:solidFill>
                <a:cs typeface="Tahoma"/>
              </a:rPr>
              <a:t>Children’s Commissioners – 7%  </a:t>
            </a:r>
          </a:p>
          <a:p>
            <a:pPr>
              <a:spcBef>
                <a:spcPts val="200"/>
              </a:spcBef>
              <a:spcAft>
                <a:spcPts val="200"/>
              </a:spcAft>
            </a:pPr>
            <a:r>
              <a:rPr lang="en-AU" sz="1400" dirty="0">
                <a:solidFill>
                  <a:srgbClr val="2C5771"/>
                </a:solidFill>
                <a:cs typeface="Tahoma"/>
              </a:rPr>
              <a:t>Legal services – 7%</a:t>
            </a:r>
          </a:p>
          <a:p>
            <a:pPr>
              <a:spcBef>
                <a:spcPts val="200"/>
              </a:spcBef>
              <a:spcAft>
                <a:spcPts val="200"/>
              </a:spcAft>
            </a:pPr>
            <a:r>
              <a:rPr lang="en-AU" sz="1400" dirty="0">
                <a:solidFill>
                  <a:srgbClr val="2C5771"/>
                </a:solidFill>
                <a:cs typeface="Tahoma"/>
              </a:rPr>
              <a:t>Peak bodies – 4%</a:t>
            </a:r>
          </a:p>
          <a:p>
            <a:pPr>
              <a:spcBef>
                <a:spcPts val="200"/>
              </a:spcBef>
              <a:spcAft>
                <a:spcPts val="200"/>
              </a:spcAft>
            </a:pPr>
            <a:r>
              <a:rPr lang="en-AU" sz="1400" dirty="0">
                <a:solidFill>
                  <a:srgbClr val="2C5771"/>
                </a:solidFill>
                <a:cs typeface="Tahoma"/>
              </a:rPr>
              <a:t>Advocacy services – 4%</a:t>
            </a:r>
          </a:p>
          <a:p>
            <a:pPr>
              <a:spcBef>
                <a:spcPts val="200"/>
              </a:spcBef>
              <a:spcAft>
                <a:spcPts val="200"/>
              </a:spcAft>
            </a:pPr>
            <a:r>
              <a:rPr lang="en-AU" sz="1400" dirty="0">
                <a:solidFill>
                  <a:srgbClr val="2C5771"/>
                </a:solidFill>
                <a:cs typeface="Tahoma"/>
              </a:rPr>
              <a:t>Research organisations – 2%</a:t>
            </a:r>
          </a:p>
          <a:p>
            <a:pPr>
              <a:spcBef>
                <a:spcPts val="200"/>
              </a:spcBef>
              <a:spcAft>
                <a:spcPts val="200"/>
              </a:spcAft>
            </a:pPr>
            <a:r>
              <a:rPr lang="en-AU" sz="1400" dirty="0">
                <a:solidFill>
                  <a:srgbClr val="2C5771"/>
                </a:solidFill>
                <a:cs typeface="Tahoma"/>
              </a:rPr>
              <a:t>Religious organisations – 2%</a:t>
            </a:r>
          </a:p>
        </p:txBody>
      </p:sp>
      <p:sp>
        <p:nvSpPr>
          <p:cNvPr id="35" name="TextBox 50">
            <a:extLst>
              <a:ext uri="{FF2B5EF4-FFF2-40B4-BE49-F238E27FC236}">
                <a16:creationId xmlns:a16="http://schemas.microsoft.com/office/drawing/2014/main" id="{CDFB337E-0AD9-4D9B-8609-C7A36ABDC014}"/>
              </a:ext>
            </a:extLst>
          </p:cNvPr>
          <p:cNvSpPr txBox="1"/>
          <p:nvPr/>
        </p:nvSpPr>
        <p:spPr>
          <a:xfrm>
            <a:off x="6714140" y="6319250"/>
            <a:ext cx="1501705" cy="1415772"/>
          </a:xfrm>
          <a:prstGeom prst="rect">
            <a:avLst/>
          </a:prstGeom>
          <a:noFill/>
        </p:spPr>
        <p:txBody>
          <a:bodyPr wrap="square" rtlCol="0">
            <a:spAutoFit/>
          </a:bodyPr>
          <a:lstStyle>
            <a:defPPr>
              <a:defRPr kern="0"/>
            </a:defPPr>
          </a:lstStyle>
          <a:p>
            <a:r>
              <a:rPr lang="en-AU" sz="1200" dirty="0">
                <a:solidFill>
                  <a:srgbClr val="2C5771"/>
                </a:solidFill>
                <a:cs typeface="Tahoma"/>
              </a:rPr>
              <a:t>*The primary role of the organisation is included, noting organisations may have multiple functions</a:t>
            </a:r>
          </a:p>
          <a:p>
            <a:endParaRPr lang="en-AU" sz="1400" dirty="0">
              <a:solidFill>
                <a:srgbClr val="2C5771"/>
              </a:solidFill>
            </a:endParaRPr>
          </a:p>
        </p:txBody>
      </p:sp>
      <p:pic>
        <p:nvPicPr>
          <p:cNvPr id="4" name="Picture 3" descr="An outline image of a group of four people. Contains no information or text.">
            <a:extLst>
              <a:ext uri="{FF2B5EF4-FFF2-40B4-BE49-F238E27FC236}">
                <a16:creationId xmlns:a16="http://schemas.microsoft.com/office/drawing/2014/main" id="{A98BA187-92D7-49E8-826D-5F72141004B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03744" y="7744417"/>
            <a:ext cx="1753484" cy="1753484"/>
          </a:xfrm>
          <a:prstGeom prst="rect">
            <a:avLst/>
          </a:prstGeom>
        </p:spPr>
      </p:pic>
      <p:sp>
        <p:nvSpPr>
          <p:cNvPr id="46" name="Rectangle 45">
            <a:extLst>
              <a:ext uri="{FF2B5EF4-FFF2-40B4-BE49-F238E27FC236}">
                <a16:creationId xmlns:a16="http://schemas.microsoft.com/office/drawing/2014/main" id="{95D86BDF-1FFC-46C9-8BA0-30C6A1C6FFDA}"/>
              </a:ext>
              <a:ext uri="{C183D7F6-B498-43B3-948B-1728B52AA6E4}">
                <adec:decorative xmlns:adec="http://schemas.microsoft.com/office/drawing/2017/decorative" val="1"/>
              </a:ext>
            </a:extLst>
          </p:cNvPr>
          <p:cNvSpPr/>
          <p:nvPr/>
        </p:nvSpPr>
        <p:spPr>
          <a:xfrm>
            <a:off x="8515801" y="6173524"/>
            <a:ext cx="3932614" cy="3141787"/>
          </a:xfrm>
          <a:prstGeom prst="rect">
            <a:avLst/>
          </a:prstGeom>
          <a:solidFill>
            <a:srgbClr val="ED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8" name="TextBox 40">
            <a:extLst>
              <a:ext uri="{FF2B5EF4-FFF2-40B4-BE49-F238E27FC236}">
                <a16:creationId xmlns:a16="http://schemas.microsoft.com/office/drawing/2014/main" id="{5E986708-24BA-4DCA-B0B2-D709F5291891}"/>
              </a:ext>
            </a:extLst>
          </p:cNvPr>
          <p:cNvSpPr txBox="1"/>
          <p:nvPr/>
        </p:nvSpPr>
        <p:spPr>
          <a:xfrm>
            <a:off x="8567885" y="6178524"/>
            <a:ext cx="2806217" cy="2713563"/>
          </a:xfrm>
          <a:prstGeom prst="rect">
            <a:avLst/>
          </a:prstGeom>
          <a:noFill/>
        </p:spPr>
        <p:txBody>
          <a:bodyPr wrap="square" numCol="1" rtlCol="0">
            <a:spAutoFit/>
          </a:bodyPr>
          <a:lstStyle>
            <a:defPPr>
              <a:defRPr kern="0"/>
            </a:defPPr>
          </a:lstStyle>
          <a:p>
            <a:r>
              <a:rPr lang="en-AU" sz="1600" b="1" dirty="0">
                <a:solidFill>
                  <a:srgbClr val="2C5771"/>
                </a:solidFill>
                <a:cs typeface="Tahoma"/>
              </a:rPr>
              <a:t>Where participants were from:</a:t>
            </a:r>
          </a:p>
          <a:p>
            <a:pPr>
              <a:spcBef>
                <a:spcPts val="200"/>
              </a:spcBef>
              <a:spcAft>
                <a:spcPts val="200"/>
              </a:spcAft>
            </a:pPr>
            <a:r>
              <a:rPr lang="en-AU" sz="1400" dirty="0">
                <a:solidFill>
                  <a:srgbClr val="2C5771"/>
                </a:solidFill>
                <a:cs typeface="Tahoma"/>
              </a:rPr>
              <a:t>National – 26%</a:t>
            </a:r>
          </a:p>
          <a:p>
            <a:pPr>
              <a:spcBef>
                <a:spcPts val="200"/>
              </a:spcBef>
              <a:spcAft>
                <a:spcPts val="200"/>
              </a:spcAft>
            </a:pPr>
            <a:r>
              <a:rPr lang="en-AU" sz="1400" dirty="0">
                <a:solidFill>
                  <a:srgbClr val="2C5771"/>
                </a:solidFill>
                <a:cs typeface="Tahoma"/>
              </a:rPr>
              <a:t>New South Wales – 21%</a:t>
            </a:r>
          </a:p>
          <a:p>
            <a:pPr>
              <a:spcBef>
                <a:spcPts val="200"/>
              </a:spcBef>
              <a:spcAft>
                <a:spcPts val="200"/>
              </a:spcAft>
            </a:pPr>
            <a:r>
              <a:rPr lang="en-AU" sz="1400" dirty="0">
                <a:solidFill>
                  <a:srgbClr val="2C5771"/>
                </a:solidFill>
                <a:cs typeface="Tahoma"/>
              </a:rPr>
              <a:t>Australian Capital Territory – 11%</a:t>
            </a:r>
          </a:p>
          <a:p>
            <a:pPr>
              <a:spcBef>
                <a:spcPts val="200"/>
              </a:spcBef>
              <a:spcAft>
                <a:spcPts val="200"/>
              </a:spcAft>
            </a:pPr>
            <a:r>
              <a:rPr lang="en-AU" sz="1400" dirty="0">
                <a:solidFill>
                  <a:srgbClr val="2C5771"/>
                </a:solidFill>
                <a:cs typeface="Tahoma"/>
              </a:rPr>
              <a:t>Victoria – 11%</a:t>
            </a:r>
          </a:p>
          <a:p>
            <a:pPr>
              <a:spcBef>
                <a:spcPts val="200"/>
              </a:spcBef>
              <a:spcAft>
                <a:spcPts val="200"/>
              </a:spcAft>
            </a:pPr>
            <a:r>
              <a:rPr lang="en-AU" sz="1400" dirty="0">
                <a:solidFill>
                  <a:srgbClr val="2C5771"/>
                </a:solidFill>
                <a:cs typeface="Tahoma"/>
              </a:rPr>
              <a:t>Western Australia – 9%</a:t>
            </a:r>
          </a:p>
          <a:p>
            <a:pPr>
              <a:spcBef>
                <a:spcPts val="200"/>
              </a:spcBef>
              <a:spcAft>
                <a:spcPts val="200"/>
              </a:spcAft>
            </a:pPr>
            <a:r>
              <a:rPr lang="en-AU" sz="1400" dirty="0">
                <a:solidFill>
                  <a:srgbClr val="2C5771"/>
                </a:solidFill>
                <a:cs typeface="Tahoma"/>
              </a:rPr>
              <a:t>Queensland – 6%</a:t>
            </a:r>
          </a:p>
          <a:p>
            <a:pPr>
              <a:spcBef>
                <a:spcPts val="200"/>
              </a:spcBef>
              <a:spcAft>
                <a:spcPts val="200"/>
              </a:spcAft>
            </a:pPr>
            <a:r>
              <a:rPr lang="en-AU" sz="1400" dirty="0">
                <a:solidFill>
                  <a:srgbClr val="2C5771"/>
                </a:solidFill>
                <a:cs typeface="Tahoma"/>
              </a:rPr>
              <a:t>South Australia – 6%</a:t>
            </a:r>
          </a:p>
          <a:p>
            <a:pPr>
              <a:spcBef>
                <a:spcPts val="200"/>
              </a:spcBef>
              <a:spcAft>
                <a:spcPts val="200"/>
              </a:spcAft>
            </a:pPr>
            <a:r>
              <a:rPr lang="en-AU" sz="1400" dirty="0">
                <a:solidFill>
                  <a:srgbClr val="2C5771"/>
                </a:solidFill>
                <a:cs typeface="Tahoma"/>
              </a:rPr>
              <a:t>Northern Territory – 6%</a:t>
            </a:r>
          </a:p>
          <a:p>
            <a:pPr>
              <a:spcBef>
                <a:spcPts val="200"/>
              </a:spcBef>
              <a:spcAft>
                <a:spcPts val="200"/>
              </a:spcAft>
            </a:pPr>
            <a:r>
              <a:rPr lang="en-AU" sz="1400" dirty="0">
                <a:solidFill>
                  <a:srgbClr val="2C5771"/>
                </a:solidFill>
                <a:cs typeface="Tahoma"/>
              </a:rPr>
              <a:t>Tasmania – 4%</a:t>
            </a:r>
          </a:p>
        </p:txBody>
      </p:sp>
      <p:pic>
        <p:nvPicPr>
          <p:cNvPr id="6" name="Picture 5" descr="An outline image of Australia. Contains no information or text.">
            <a:extLst>
              <a:ext uri="{FF2B5EF4-FFF2-40B4-BE49-F238E27FC236}">
                <a16:creationId xmlns:a16="http://schemas.microsoft.com/office/drawing/2014/main" id="{8D7A20C8-885B-4974-B52F-517F4A8902C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564314" y="7505848"/>
            <a:ext cx="1886224" cy="1886224"/>
          </a:xfrm>
          <a:prstGeom prst="rect">
            <a:avLst/>
          </a:prstGeom>
        </p:spPr>
      </p:pic>
    </p:spTree>
    <p:extLst>
      <p:ext uri="{BB962C8B-B14F-4D97-AF65-F5344CB8AC3E}">
        <p14:creationId xmlns:p14="http://schemas.microsoft.com/office/powerpoint/2010/main" val="323418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1B9B8-88FB-4C2C-8F5B-C93127CAE86A}"/>
              </a:ext>
            </a:extLst>
          </p:cNvPr>
          <p:cNvSpPr>
            <a:spLocks noGrp="1"/>
          </p:cNvSpPr>
          <p:nvPr>
            <p:ph type="ctrTitle"/>
          </p:nvPr>
        </p:nvSpPr>
        <p:spPr>
          <a:xfrm>
            <a:off x="0" y="-511728"/>
            <a:ext cx="12801599" cy="553674"/>
          </a:xfrm>
        </p:spPr>
        <p:txBody>
          <a:bodyPr>
            <a:normAutofit/>
          </a:bodyPr>
          <a:lstStyle/>
          <a:p>
            <a:r>
              <a:rPr lang="en-AU" sz="2200" dirty="0"/>
              <a:t>Slide 3: National Point of Referral – Service Sector and Government Consultations 2023</a:t>
            </a:r>
          </a:p>
        </p:txBody>
      </p:sp>
      <p:sp>
        <p:nvSpPr>
          <p:cNvPr id="10" name="TextBox 9">
            <a:extLst>
              <a:ext uri="{FF2B5EF4-FFF2-40B4-BE49-F238E27FC236}">
                <a16:creationId xmlns:a16="http://schemas.microsoft.com/office/drawing/2014/main" id="{B126DEC7-90B0-4059-AB46-AEEDB74DFEBB}"/>
              </a:ext>
            </a:extLst>
          </p:cNvPr>
          <p:cNvSpPr txBox="1"/>
          <p:nvPr/>
        </p:nvSpPr>
        <p:spPr>
          <a:xfrm>
            <a:off x="5767076" y="-67827"/>
            <a:ext cx="987292" cy="418128"/>
          </a:xfrm>
          <a:prstGeom prst="rect">
            <a:avLst/>
          </a:prstGeom>
          <a:noFill/>
        </p:spPr>
        <p:txBody>
          <a:bodyPr wrap="square" rtlCol="0">
            <a:spAutoFit/>
          </a:bodyPr>
          <a:lstStyle/>
          <a:p>
            <a:r>
              <a:rPr lang="en-AU" b="1" dirty="0">
                <a:solidFill>
                  <a:srgbClr val="FF0000"/>
                </a:solidFill>
              </a:rPr>
              <a:t>DRAFT</a:t>
            </a:r>
          </a:p>
        </p:txBody>
      </p:sp>
      <p:pic>
        <p:nvPicPr>
          <p:cNvPr id="11" name="Picture 10" descr="Grey title block background with the Australian Government Crest and National Office for Child Safety logo, featuring coloured geometric shapes, to the right of the title text. ">
            <a:extLst>
              <a:ext uri="{FF2B5EF4-FFF2-40B4-BE49-F238E27FC236}">
                <a16:creationId xmlns:a16="http://schemas.microsoft.com/office/drawing/2014/main" id="{8B70CDED-CBFE-4908-958A-103458352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7641" y="279672"/>
            <a:ext cx="12184634" cy="1009827"/>
          </a:xfrm>
          <a:prstGeom prst="rect">
            <a:avLst/>
          </a:prstGeom>
        </p:spPr>
      </p:pic>
      <p:sp>
        <p:nvSpPr>
          <p:cNvPr id="13" name="TextBox 12">
            <a:extLst>
              <a:ext uri="{FF2B5EF4-FFF2-40B4-BE49-F238E27FC236}">
                <a16:creationId xmlns:a16="http://schemas.microsoft.com/office/drawing/2014/main" id="{BD97EB8C-47F9-47D7-AF86-F74137D9F2A6}"/>
              </a:ext>
            </a:extLst>
          </p:cNvPr>
          <p:cNvSpPr txBox="1"/>
          <p:nvPr/>
        </p:nvSpPr>
        <p:spPr>
          <a:xfrm>
            <a:off x="437586" y="385291"/>
            <a:ext cx="5762847" cy="1169616"/>
          </a:xfrm>
          <a:prstGeom prst="rect">
            <a:avLst/>
          </a:prstGeom>
          <a:noFill/>
        </p:spPr>
        <p:txBody>
          <a:bodyPr wrap="square" rtlCol="0">
            <a:spAutoFit/>
          </a:bodyPr>
          <a:lstStyle/>
          <a:p>
            <a:pPr marL="12700">
              <a:spcBef>
                <a:spcPts val="100"/>
              </a:spcBef>
            </a:pPr>
            <a:r>
              <a:rPr lang="en-AU" sz="2400" b="1" dirty="0">
                <a:solidFill>
                  <a:srgbClr val="2C5771"/>
                </a:solidFill>
                <a:cs typeface="Tahoma"/>
              </a:rPr>
              <a:t>National Point of Referral – Service Sector </a:t>
            </a:r>
          </a:p>
          <a:p>
            <a:pPr marL="12700">
              <a:spcBef>
                <a:spcPts val="100"/>
              </a:spcBef>
            </a:pPr>
            <a:r>
              <a:rPr lang="en-AU" sz="2400" b="1" dirty="0">
                <a:solidFill>
                  <a:srgbClr val="2C5771"/>
                </a:solidFill>
                <a:cs typeface="Tahoma"/>
              </a:rPr>
              <a:t>and Government Consultations 2023</a:t>
            </a:r>
          </a:p>
          <a:p>
            <a:endParaRPr lang="en-AU" sz="2000" dirty="0"/>
          </a:p>
        </p:txBody>
      </p:sp>
      <p:sp>
        <p:nvSpPr>
          <p:cNvPr id="64" name="TextBox 7">
            <a:extLst>
              <a:ext uri="{FF2B5EF4-FFF2-40B4-BE49-F238E27FC236}">
                <a16:creationId xmlns:a16="http://schemas.microsoft.com/office/drawing/2014/main" id="{367A763D-CAF2-44CD-B21D-BBAB180BB2BA}"/>
              </a:ext>
            </a:extLst>
          </p:cNvPr>
          <p:cNvSpPr txBox="1"/>
          <p:nvPr/>
        </p:nvSpPr>
        <p:spPr>
          <a:xfrm>
            <a:off x="293559" y="1250882"/>
            <a:ext cx="12106751" cy="615553"/>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AU" b="1" dirty="0">
                <a:cs typeface="Tahoma"/>
              </a:rPr>
              <a:t>The help seeking journey</a:t>
            </a:r>
          </a:p>
          <a:p>
            <a:r>
              <a:rPr lang="en-AU" sz="1600" i="1" dirty="0">
                <a:cs typeface="Tahoma"/>
              </a:rPr>
              <a:t>What the service sector and government representatives told us about people’s experiences of accessing help and information </a:t>
            </a:r>
            <a:endParaRPr lang="en-AU" sz="1600" i="1" dirty="0"/>
          </a:p>
        </p:txBody>
      </p:sp>
      <p:sp>
        <p:nvSpPr>
          <p:cNvPr id="3" name="Rectangle 2">
            <a:extLst>
              <a:ext uri="{FF2B5EF4-FFF2-40B4-BE49-F238E27FC236}">
                <a16:creationId xmlns:a16="http://schemas.microsoft.com/office/drawing/2014/main" id="{F045049D-6350-430A-973E-D7CA6463E3E4}"/>
              </a:ext>
              <a:ext uri="{C183D7F6-B498-43B3-948B-1728B52AA6E4}">
                <adec:decorative xmlns:adec="http://schemas.microsoft.com/office/drawing/2017/decorative" val="1"/>
              </a:ext>
            </a:extLst>
          </p:cNvPr>
          <p:cNvSpPr/>
          <p:nvPr/>
        </p:nvSpPr>
        <p:spPr>
          <a:xfrm>
            <a:off x="321720" y="1860258"/>
            <a:ext cx="4548086" cy="7650000"/>
          </a:xfrm>
          <a:prstGeom prst="rect">
            <a:avLst/>
          </a:prstGeom>
          <a:solidFill>
            <a:srgbClr val="B4DC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 name="TextBox 3">
            <a:extLst>
              <a:ext uri="{FF2B5EF4-FFF2-40B4-BE49-F238E27FC236}">
                <a16:creationId xmlns:a16="http://schemas.microsoft.com/office/drawing/2014/main" id="{54C1AC86-C4F1-4A8E-BEEE-372C2E81D1CA}"/>
              </a:ext>
            </a:extLst>
          </p:cNvPr>
          <p:cNvSpPr txBox="1"/>
          <p:nvPr/>
        </p:nvSpPr>
        <p:spPr>
          <a:xfrm>
            <a:off x="330447" y="1853481"/>
            <a:ext cx="4532441" cy="7694414"/>
          </a:xfrm>
          <a:prstGeom prst="rect">
            <a:avLst/>
          </a:prstGeom>
          <a:noFill/>
        </p:spPr>
        <p:txBody>
          <a:bodyPr wrap="square" rtlCol="0">
            <a:spAutoFit/>
          </a:bodyPr>
          <a:lstStyle/>
          <a:p>
            <a:pPr lvl="0" defTabSz="1280160"/>
            <a:r>
              <a:rPr lang="en-AU" sz="1400" b="1" u="sng" dirty="0">
                <a:solidFill>
                  <a:prstClr val="black"/>
                </a:solidFill>
              </a:rPr>
              <a:t>Barriers to help seeking</a:t>
            </a:r>
          </a:p>
          <a:p>
            <a:pPr lvl="0" defTabSz="1280160">
              <a:defRPr/>
            </a:pPr>
            <a:r>
              <a:rPr lang="en-AU" sz="1200" b="1" dirty="0">
                <a:solidFill>
                  <a:prstClr val="black"/>
                </a:solidFill>
              </a:rPr>
              <a:t>Awareness: </a:t>
            </a:r>
            <a:r>
              <a:rPr lang="en-AU" sz="1200" dirty="0">
                <a:solidFill>
                  <a:prstClr val="black"/>
                </a:solidFill>
              </a:rPr>
              <a:t>Child sexual abuse is a ‘</a:t>
            </a:r>
            <a:r>
              <a:rPr lang="en-AU" sz="1200" i="1" dirty="0">
                <a:solidFill>
                  <a:prstClr val="black"/>
                </a:solidFill>
              </a:rPr>
              <a:t>hidden problem that is not well understood.’</a:t>
            </a:r>
          </a:p>
          <a:p>
            <a:pPr lvl="0" defTabSz="1280160">
              <a:defRPr/>
            </a:pPr>
            <a:endParaRPr lang="en-AU" sz="1200" b="1" dirty="0">
              <a:solidFill>
                <a:prstClr val="black"/>
              </a:solidFill>
            </a:endParaRPr>
          </a:p>
          <a:p>
            <a:pPr lvl="0" defTabSz="1280160"/>
            <a:r>
              <a:rPr lang="en-AU" sz="1200" b="1" dirty="0">
                <a:solidFill>
                  <a:prstClr val="black"/>
                </a:solidFill>
              </a:rPr>
              <a:t>Stigma and shame: </a:t>
            </a:r>
            <a:r>
              <a:rPr lang="en-AU" sz="1200" dirty="0">
                <a:solidFill>
                  <a:prstClr val="black"/>
                </a:solidFill>
              </a:rPr>
              <a:t>Disclosing or seeking support for child sexual abuse can feel </a:t>
            </a:r>
            <a:r>
              <a:rPr lang="en-AU" sz="1200" i="1" dirty="0">
                <a:solidFill>
                  <a:prstClr val="black"/>
                </a:solidFill>
              </a:rPr>
              <a:t>‘difficult, sensitive and uncomfortable,’ </a:t>
            </a:r>
            <a:r>
              <a:rPr lang="en-AU" sz="1200" dirty="0">
                <a:solidFill>
                  <a:prstClr val="black"/>
                </a:solidFill>
              </a:rPr>
              <a:t>and may lead to further trauma, reputational damage and social isolation for those impacted.</a:t>
            </a:r>
          </a:p>
          <a:p>
            <a:pPr lvl="0" defTabSz="1280160"/>
            <a:endParaRPr lang="en-AU" sz="1200" i="1" dirty="0">
              <a:solidFill>
                <a:prstClr val="black"/>
              </a:solidFill>
            </a:endParaRPr>
          </a:p>
          <a:p>
            <a:pPr lvl="0" defTabSz="1280160">
              <a:defRPr/>
            </a:pPr>
            <a:r>
              <a:rPr lang="en-AU" sz="1200" b="1" dirty="0">
                <a:solidFill>
                  <a:prstClr val="black"/>
                </a:solidFill>
              </a:rPr>
              <a:t>Service system complexity: </a:t>
            </a:r>
            <a:r>
              <a:rPr lang="en-AU" sz="1200" dirty="0">
                <a:solidFill>
                  <a:prstClr val="black"/>
                </a:solidFill>
              </a:rPr>
              <a:t>The service system is ‘</a:t>
            </a:r>
            <a:r>
              <a:rPr lang="en-AU" sz="1200" i="1" dirty="0">
                <a:solidFill>
                  <a:prstClr val="black"/>
                </a:solidFill>
              </a:rPr>
              <a:t>confusing, overwhelming and difficult to navigate’ </a:t>
            </a:r>
            <a:r>
              <a:rPr lang="en-AU" sz="1200" dirty="0">
                <a:solidFill>
                  <a:prstClr val="black"/>
                </a:solidFill>
              </a:rPr>
              <a:t>and there is no </a:t>
            </a:r>
            <a:r>
              <a:rPr lang="en-AU" sz="1200" i="1" dirty="0">
                <a:solidFill>
                  <a:prstClr val="black"/>
                </a:solidFill>
              </a:rPr>
              <a:t>‘simple starting point for information’. </a:t>
            </a:r>
            <a:r>
              <a:rPr lang="en-AU" sz="1200" dirty="0">
                <a:solidFill>
                  <a:prstClr val="black"/>
                </a:solidFill>
              </a:rPr>
              <a:t>There is a lack of national consistency across state and territory legislation, practice and service delivery. </a:t>
            </a:r>
          </a:p>
          <a:p>
            <a:pPr lvl="0" defTabSz="1280160">
              <a:defRPr/>
            </a:pPr>
            <a:endParaRPr lang="en-AU" sz="1200" b="1" dirty="0">
              <a:solidFill>
                <a:prstClr val="black"/>
              </a:solidFill>
            </a:endParaRPr>
          </a:p>
          <a:p>
            <a:pPr lvl="0" defTabSz="1280160">
              <a:defRPr/>
            </a:pPr>
            <a:r>
              <a:rPr lang="en-AU" sz="1200" b="1" dirty="0">
                <a:solidFill>
                  <a:prstClr val="black"/>
                </a:solidFill>
              </a:rPr>
              <a:t>Fear and mistrust</a:t>
            </a:r>
            <a:r>
              <a:rPr lang="en-AU" sz="1200" dirty="0">
                <a:solidFill>
                  <a:prstClr val="black"/>
                </a:solidFill>
              </a:rPr>
              <a:t>: Fear of not being believed, receiving an inadequate response, or being referred to an inappropriate service can inhibit help seeking behaviour and future engagement in the service system. Racism and lack of cultural safety are also additional barriers that First Nations and CALD communities face when seeking help related to child sexual abuse. </a:t>
            </a:r>
          </a:p>
          <a:p>
            <a:pPr lvl="0" defTabSz="1280160">
              <a:defRPr/>
            </a:pPr>
            <a:endParaRPr lang="en-AU" sz="1200" dirty="0">
              <a:solidFill>
                <a:prstClr val="black"/>
              </a:solidFill>
            </a:endParaRPr>
          </a:p>
          <a:p>
            <a:pPr lvl="0" defTabSz="1280160">
              <a:defRPr/>
            </a:pPr>
            <a:r>
              <a:rPr lang="en-AU" sz="1200" b="1" dirty="0">
                <a:solidFill>
                  <a:prstClr val="black"/>
                </a:solidFill>
              </a:rPr>
              <a:t>Visibility of information and support: </a:t>
            </a:r>
            <a:r>
              <a:rPr lang="en-AU" sz="1200" dirty="0">
                <a:solidFill>
                  <a:prstClr val="black"/>
                </a:solidFill>
              </a:rPr>
              <a:t>It is challenging to find trauma-informed, culturally safe and accessible information and support relating to child sexual abuse. It can be unclear what support and information services provide, and the level of expertise among staff. </a:t>
            </a:r>
          </a:p>
          <a:p>
            <a:pPr lvl="0" defTabSz="1280160">
              <a:defRPr/>
            </a:pPr>
            <a:endParaRPr lang="en-AU" sz="1200" dirty="0">
              <a:solidFill>
                <a:prstClr val="black"/>
              </a:solidFill>
            </a:endParaRPr>
          </a:p>
          <a:p>
            <a:pPr lvl="0" defTabSz="1280160">
              <a:defRPr/>
            </a:pPr>
            <a:r>
              <a:rPr lang="en-AU" sz="1200" b="1" dirty="0">
                <a:solidFill>
                  <a:prstClr val="black"/>
                </a:solidFill>
              </a:rPr>
              <a:t>Service access: </a:t>
            </a:r>
            <a:r>
              <a:rPr lang="en-AU" sz="1200" dirty="0">
                <a:solidFill>
                  <a:prstClr val="black"/>
                </a:solidFill>
              </a:rPr>
              <a:t>Direct and indirect service costs, lack of access to internet, telephone and personal electronic devices, geographical isolation and living circumstances (e.g. residing in a closed facility) can inhibit access to information and support. Services may also require referrals, applications and the ability to meet eligibility criteria.</a:t>
            </a:r>
          </a:p>
          <a:p>
            <a:pPr lvl="0" defTabSz="1280160">
              <a:defRPr/>
            </a:pPr>
            <a:endParaRPr lang="en-AU" sz="1200" dirty="0">
              <a:solidFill>
                <a:prstClr val="black"/>
              </a:solidFill>
            </a:endParaRPr>
          </a:p>
          <a:p>
            <a:pPr lvl="0" defTabSz="1280160">
              <a:defRPr/>
            </a:pPr>
            <a:r>
              <a:rPr lang="en-AU" sz="1200" b="1" dirty="0">
                <a:solidFill>
                  <a:prstClr val="black"/>
                </a:solidFill>
              </a:rPr>
              <a:t>Broader social determinants: </a:t>
            </a:r>
            <a:r>
              <a:rPr lang="en-AU" sz="1200" dirty="0">
                <a:solidFill>
                  <a:prstClr val="black"/>
                </a:solidFill>
              </a:rPr>
              <a:t>Individuals operate within diverse and complex social, cultural and family dynamics and may face broader social challenges which impact upon their ability to access help and support. These challenges may include social isolation, housing instability, overcrowding, unemployment, mental illness and substance misuse. First Nations people who experience child sexual abuse can face cultural-tied impacts including disconnection from identity, culture and language; stigma and shame; and intergenerational trauma associated with ongoing institutionalisation.</a:t>
            </a:r>
          </a:p>
        </p:txBody>
      </p:sp>
      <p:sp>
        <p:nvSpPr>
          <p:cNvPr id="5" name="Rectangle 4">
            <a:extLst>
              <a:ext uri="{FF2B5EF4-FFF2-40B4-BE49-F238E27FC236}">
                <a16:creationId xmlns:a16="http://schemas.microsoft.com/office/drawing/2014/main" id="{538D8156-8D4E-4862-8C38-13A681D4ABE6}"/>
              </a:ext>
              <a:ext uri="{C183D7F6-B498-43B3-948B-1728B52AA6E4}">
                <adec:decorative xmlns:adec="http://schemas.microsoft.com/office/drawing/2017/decorative" val="1"/>
              </a:ext>
            </a:extLst>
          </p:cNvPr>
          <p:cNvSpPr/>
          <p:nvPr/>
        </p:nvSpPr>
        <p:spPr>
          <a:xfrm>
            <a:off x="4943983" y="1856060"/>
            <a:ext cx="2628000" cy="7650000"/>
          </a:xfrm>
          <a:prstGeom prst="rect">
            <a:avLst/>
          </a:prstGeom>
          <a:solidFill>
            <a:srgbClr val="BED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6" name="TextBox 5">
            <a:extLst>
              <a:ext uri="{FF2B5EF4-FFF2-40B4-BE49-F238E27FC236}">
                <a16:creationId xmlns:a16="http://schemas.microsoft.com/office/drawing/2014/main" id="{82AD9579-8A0B-4718-9C38-368F334036EA}"/>
              </a:ext>
            </a:extLst>
          </p:cNvPr>
          <p:cNvSpPr txBox="1"/>
          <p:nvPr/>
        </p:nvSpPr>
        <p:spPr>
          <a:xfrm>
            <a:off x="4954854" y="1864611"/>
            <a:ext cx="2612082" cy="7879080"/>
          </a:xfrm>
          <a:prstGeom prst="rect">
            <a:avLst/>
          </a:prstGeom>
          <a:noFill/>
        </p:spPr>
        <p:txBody>
          <a:bodyPr wrap="square" rtlCol="0">
            <a:spAutoFit/>
          </a:bodyPr>
          <a:lstStyle/>
          <a:p>
            <a:pPr lvl="0" defTabSz="1280160"/>
            <a:r>
              <a:rPr lang="en-AU" sz="1400" b="1" u="sng" dirty="0">
                <a:solidFill>
                  <a:prstClr val="black"/>
                </a:solidFill>
                <a:latin typeface="Calibri Light" panose="020F0302020204030204"/>
              </a:rPr>
              <a:t>Service sector challenges</a:t>
            </a:r>
            <a:endParaRPr lang="en-AU" sz="1800" u="sng" dirty="0">
              <a:solidFill>
                <a:prstClr val="black"/>
              </a:solidFill>
            </a:endParaRPr>
          </a:p>
          <a:p>
            <a:pPr lvl="0" defTabSz="1280160"/>
            <a:r>
              <a:rPr lang="en-AU" sz="1200" b="1" dirty="0">
                <a:solidFill>
                  <a:prstClr val="black"/>
                </a:solidFill>
                <a:latin typeface="Calibri Light" panose="020F0302020204030204"/>
              </a:rPr>
              <a:t>Service availability: </a:t>
            </a:r>
            <a:r>
              <a:rPr lang="en-AU" sz="1200" dirty="0">
                <a:solidFill>
                  <a:prstClr val="black"/>
                </a:solidFill>
                <a:latin typeface="Calibri Light" panose="020F0302020204030204"/>
              </a:rPr>
              <a:t>Participants described a lack of capacity and resourcing within the service sector to respond to current demand, and to provide follow up information, care and support. Other key issues included slow response times, long waitlists, and a lack of specialist and general support services for priority population groups.</a:t>
            </a:r>
          </a:p>
          <a:p>
            <a:pPr lvl="0" defTabSz="1280160"/>
            <a:endParaRPr lang="en-AU" sz="1200" b="1" dirty="0">
              <a:solidFill>
                <a:prstClr val="black"/>
              </a:solidFill>
              <a:latin typeface="Calibri Light" panose="020F0302020204030204"/>
            </a:endParaRPr>
          </a:p>
          <a:p>
            <a:pPr lvl="0" defTabSz="1280160"/>
            <a:r>
              <a:rPr lang="en-AU" sz="1200" b="1" dirty="0">
                <a:solidFill>
                  <a:prstClr val="black"/>
                </a:solidFill>
                <a:latin typeface="Calibri Light" panose="020F0302020204030204"/>
              </a:rPr>
              <a:t>Coordination and collaboration: </a:t>
            </a:r>
            <a:r>
              <a:rPr lang="en-AU" sz="1200" dirty="0">
                <a:solidFill>
                  <a:prstClr val="black"/>
                </a:solidFill>
                <a:latin typeface="Calibri Light" panose="020F0302020204030204"/>
              </a:rPr>
              <a:t>There can be a lack of awareness across the service sector about the services that exist within state and territory jurisdictions. Collaborative relationships and knowledge sharing are critical to providing </a:t>
            </a:r>
            <a:r>
              <a:rPr lang="en-AU" sz="1200" i="1" dirty="0">
                <a:solidFill>
                  <a:prstClr val="black"/>
                </a:solidFill>
                <a:latin typeface="Calibri Light" panose="020F0302020204030204"/>
              </a:rPr>
              <a:t>‘joined up and person-centred care’ </a:t>
            </a:r>
            <a:r>
              <a:rPr lang="en-AU" sz="1200" dirty="0">
                <a:solidFill>
                  <a:prstClr val="black"/>
                </a:solidFill>
                <a:latin typeface="Calibri Light" panose="020F0302020204030204"/>
              </a:rPr>
              <a:t>to victims and survivors with complex needs receiving support across multiple services and/or agencies. The national referral point will need to build strong referral pathways and complement existing services to overcome these challenges.</a:t>
            </a:r>
          </a:p>
          <a:p>
            <a:pPr lvl="0" defTabSz="1280160"/>
            <a:endParaRPr lang="en-AU" sz="1200" dirty="0">
              <a:solidFill>
                <a:prstClr val="black"/>
              </a:solidFill>
              <a:latin typeface="Calibri Light" panose="020F0302020204030204"/>
            </a:endParaRPr>
          </a:p>
          <a:p>
            <a:pPr lvl="0" defTabSz="1280160">
              <a:defRPr/>
            </a:pPr>
            <a:r>
              <a:rPr lang="en-AU" sz="1200" b="1" dirty="0">
                <a:solidFill>
                  <a:prstClr val="black"/>
                </a:solidFill>
                <a:latin typeface="Calibri Light" panose="020F0302020204030204"/>
              </a:rPr>
              <a:t>Maintaining up to date information: </a:t>
            </a:r>
            <a:r>
              <a:rPr lang="en-AU" sz="1200" dirty="0">
                <a:solidFill>
                  <a:prstClr val="black"/>
                </a:solidFill>
                <a:latin typeface="Calibri Light" panose="020F0302020204030204"/>
              </a:rPr>
              <a:t>Staying up to date with what services are available, where they are located, demand and waitlist information, and contact details is a key service delivery challenge.</a:t>
            </a:r>
          </a:p>
          <a:p>
            <a:pPr lvl="0" defTabSz="1280160"/>
            <a:endParaRPr lang="en-AU" sz="1200" b="1" dirty="0">
              <a:solidFill>
                <a:prstClr val="black"/>
              </a:solidFill>
              <a:latin typeface="Calibri Light" panose="020F0302020204030204"/>
            </a:endParaRPr>
          </a:p>
          <a:p>
            <a:pPr lvl="0" defTabSz="1280160">
              <a:defRPr/>
            </a:pPr>
            <a:r>
              <a:rPr lang="en-AU" sz="1200" b="1" dirty="0">
                <a:solidFill>
                  <a:prstClr val="black"/>
                </a:solidFill>
                <a:latin typeface="Calibri Light" panose="020F0302020204030204"/>
              </a:rPr>
              <a:t>Staff recruitment and retention: </a:t>
            </a:r>
            <a:r>
              <a:rPr lang="en-AU" sz="1200" dirty="0">
                <a:solidFill>
                  <a:prstClr val="black"/>
                </a:solidFill>
                <a:latin typeface="Calibri Light" panose="020F0302020204030204"/>
              </a:rPr>
              <a:t>Key issues include burnout, vicarious trauma, and skill shortages in responding to child sexual abuse and complex trauma. Participants also described the transient nature of the workforce in regional, rural and remote locations.</a:t>
            </a:r>
          </a:p>
        </p:txBody>
      </p:sp>
      <p:sp>
        <p:nvSpPr>
          <p:cNvPr id="7" name="Rectangle 6">
            <a:extLst>
              <a:ext uri="{FF2B5EF4-FFF2-40B4-BE49-F238E27FC236}">
                <a16:creationId xmlns:a16="http://schemas.microsoft.com/office/drawing/2014/main" id="{11F50022-4782-4C8B-BA07-94BD6C236144}"/>
              </a:ext>
              <a:ext uri="{C183D7F6-B498-43B3-948B-1728B52AA6E4}">
                <adec:decorative xmlns:adec="http://schemas.microsoft.com/office/drawing/2017/decorative" val="1"/>
              </a:ext>
            </a:extLst>
          </p:cNvPr>
          <p:cNvSpPr/>
          <p:nvPr/>
        </p:nvSpPr>
        <p:spPr>
          <a:xfrm>
            <a:off x="7649485" y="1843120"/>
            <a:ext cx="2016000" cy="7650000"/>
          </a:xfrm>
          <a:prstGeom prst="rect">
            <a:avLst/>
          </a:prstGeom>
          <a:solidFill>
            <a:srgbClr val="B4DC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8" name="TextBox 7">
            <a:extLst>
              <a:ext uri="{FF2B5EF4-FFF2-40B4-BE49-F238E27FC236}">
                <a16:creationId xmlns:a16="http://schemas.microsoft.com/office/drawing/2014/main" id="{63348EA1-2BF2-4025-955F-102A09097136}"/>
              </a:ext>
            </a:extLst>
          </p:cNvPr>
          <p:cNvSpPr txBox="1"/>
          <p:nvPr/>
        </p:nvSpPr>
        <p:spPr>
          <a:xfrm>
            <a:off x="7658900" y="1844569"/>
            <a:ext cx="2006585" cy="7725192"/>
          </a:xfrm>
          <a:prstGeom prst="rect">
            <a:avLst/>
          </a:prstGeom>
          <a:noFill/>
        </p:spPr>
        <p:txBody>
          <a:bodyPr wrap="square" rtlCol="0">
            <a:spAutoFit/>
          </a:bodyPr>
          <a:lstStyle/>
          <a:p>
            <a:pPr lvl="0" defTabSz="1280160"/>
            <a:r>
              <a:rPr lang="en-AU" sz="1400" b="1" u="sng" dirty="0">
                <a:solidFill>
                  <a:prstClr val="black"/>
                </a:solidFill>
                <a:latin typeface="Calibri Light" panose="020F0302020204030204"/>
              </a:rPr>
              <a:t>Pathways to information and support</a:t>
            </a:r>
          </a:p>
          <a:p>
            <a:pPr lvl="0" defTabSz="1280160"/>
            <a:r>
              <a:rPr lang="en-AU" sz="1200" b="1" dirty="0">
                <a:solidFill>
                  <a:prstClr val="black"/>
                </a:solidFill>
                <a:latin typeface="Calibri Light" panose="020F0302020204030204"/>
              </a:rPr>
              <a:t>Pathways vary greatly:</a:t>
            </a:r>
            <a:r>
              <a:rPr lang="en-AU" sz="1200" dirty="0">
                <a:solidFill>
                  <a:prstClr val="black"/>
                </a:solidFill>
                <a:latin typeface="Calibri Light" panose="020F0302020204030204"/>
              </a:rPr>
              <a:t> Victims and survivors may enter the service system via a referral, or learn about supports online, via word of mouth or through a community group or organisation. Websites, helplines and independent advocacy organisations were considered helpful first points of contact for victims and survivors and their supporters.</a:t>
            </a:r>
          </a:p>
          <a:p>
            <a:pPr lvl="0" defTabSz="1280160"/>
            <a:endParaRPr lang="en-AU" sz="1200" dirty="0">
              <a:solidFill>
                <a:prstClr val="black"/>
              </a:solidFill>
              <a:latin typeface="Calibri Light" panose="020F0302020204030204"/>
            </a:endParaRPr>
          </a:p>
          <a:p>
            <a:pPr lvl="0" defTabSz="1280160"/>
            <a:r>
              <a:rPr lang="en-AU" sz="1200" b="1" dirty="0">
                <a:solidFill>
                  <a:prstClr val="black"/>
                </a:solidFill>
                <a:latin typeface="Calibri Light" panose="020F0302020204030204"/>
              </a:rPr>
              <a:t>Multiple system touchpoints</a:t>
            </a:r>
            <a:r>
              <a:rPr lang="en-AU" sz="1200" dirty="0">
                <a:solidFill>
                  <a:prstClr val="black"/>
                </a:solidFill>
                <a:latin typeface="Calibri Light" panose="020F0302020204030204"/>
              </a:rPr>
              <a:t>: It is important to leverage all system touch points where resources, information and support can be provided. This includes: community events where families gather, schools, healthcare facilities, family services, mental health services, community centres, websites and social media platforms. </a:t>
            </a:r>
          </a:p>
          <a:p>
            <a:pPr lvl="0" defTabSz="1280160"/>
            <a:endParaRPr lang="en-AU" sz="1200" dirty="0">
              <a:solidFill>
                <a:prstClr val="black"/>
              </a:solidFill>
              <a:latin typeface="Calibri Light" panose="020F0302020204030204"/>
            </a:endParaRPr>
          </a:p>
          <a:p>
            <a:pPr lvl="0" defTabSz="1280160">
              <a:defRPr/>
            </a:pPr>
            <a:r>
              <a:rPr lang="en-AU" sz="1200" b="1" dirty="0">
                <a:solidFill>
                  <a:prstClr val="black"/>
                </a:solidFill>
                <a:latin typeface="Calibri Light" panose="020F0302020204030204"/>
              </a:rPr>
              <a:t>Warm referrals: </a:t>
            </a:r>
            <a:r>
              <a:rPr lang="en-AU" sz="1200" dirty="0">
                <a:solidFill>
                  <a:prstClr val="black"/>
                </a:solidFill>
                <a:latin typeface="Calibri Light" panose="020F0302020204030204"/>
              </a:rPr>
              <a:t>Staff must be equipped to provide localised information and referrals for the diverse support needs sought by victims and survivors of child sexual abuse including psychological care, health and social care, criminal and civil justice options, redress, child protection, and legal assistance. </a:t>
            </a:r>
          </a:p>
        </p:txBody>
      </p:sp>
      <p:sp>
        <p:nvSpPr>
          <p:cNvPr id="9" name="Rectangle 8">
            <a:extLst>
              <a:ext uri="{FF2B5EF4-FFF2-40B4-BE49-F238E27FC236}">
                <a16:creationId xmlns:a16="http://schemas.microsoft.com/office/drawing/2014/main" id="{C4637EEB-C67C-436C-AFBD-5ECA50970F58}"/>
              </a:ext>
              <a:ext uri="{C183D7F6-B498-43B3-948B-1728B52AA6E4}">
                <adec:decorative xmlns:adec="http://schemas.microsoft.com/office/drawing/2017/decorative" val="1"/>
              </a:ext>
            </a:extLst>
          </p:cNvPr>
          <p:cNvSpPr/>
          <p:nvPr/>
        </p:nvSpPr>
        <p:spPr>
          <a:xfrm>
            <a:off x="9730946" y="1853481"/>
            <a:ext cx="2768400" cy="7650000"/>
          </a:xfrm>
          <a:prstGeom prst="rect">
            <a:avLst/>
          </a:prstGeom>
          <a:solidFill>
            <a:srgbClr val="BED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4" name="TextBox 13">
            <a:extLst>
              <a:ext uri="{FF2B5EF4-FFF2-40B4-BE49-F238E27FC236}">
                <a16:creationId xmlns:a16="http://schemas.microsoft.com/office/drawing/2014/main" id="{10A74D50-0605-4DE9-BA9C-25C696F519F0}"/>
              </a:ext>
            </a:extLst>
          </p:cNvPr>
          <p:cNvSpPr txBox="1"/>
          <p:nvPr/>
        </p:nvSpPr>
        <p:spPr>
          <a:xfrm>
            <a:off x="9741533" y="1837028"/>
            <a:ext cx="2750741" cy="7879080"/>
          </a:xfrm>
          <a:prstGeom prst="rect">
            <a:avLst/>
          </a:prstGeom>
          <a:noFill/>
        </p:spPr>
        <p:txBody>
          <a:bodyPr wrap="square" rtlCol="0">
            <a:spAutoFit/>
          </a:bodyPr>
          <a:lstStyle/>
          <a:p>
            <a:pPr lvl="0" defTabSz="1280160"/>
            <a:r>
              <a:rPr lang="en-AU" sz="1400" b="1" u="sng" dirty="0">
                <a:solidFill>
                  <a:prstClr val="black"/>
                </a:solidFill>
                <a:latin typeface="Calibri Light" panose="020F0302020204030204"/>
              </a:rPr>
              <a:t>Receiving help and information</a:t>
            </a:r>
          </a:p>
          <a:p>
            <a:pPr lvl="0" defTabSz="1280160"/>
            <a:r>
              <a:rPr lang="en-AU" sz="1200" b="1" dirty="0">
                <a:solidFill>
                  <a:prstClr val="black"/>
                </a:solidFill>
                <a:latin typeface="Calibri Light" panose="020F0302020204030204"/>
              </a:rPr>
              <a:t>Face-to-face: </a:t>
            </a:r>
            <a:r>
              <a:rPr lang="en-AU" sz="1200" dirty="0">
                <a:solidFill>
                  <a:prstClr val="black"/>
                </a:solidFill>
                <a:latin typeface="Calibri Light" panose="020F0302020204030204"/>
              </a:rPr>
              <a:t>The ability to see a person face-to-face can help to build rapport and trust. Face-to-face engagement is particularly important to children and young people, and elderly cohorts. </a:t>
            </a:r>
            <a:r>
              <a:rPr lang="en-AU" sz="1200" b="1" dirty="0">
                <a:solidFill>
                  <a:prstClr val="black"/>
                </a:solidFill>
                <a:latin typeface="Calibri Light" panose="020F0302020204030204"/>
              </a:rPr>
              <a:t> </a:t>
            </a:r>
          </a:p>
          <a:p>
            <a:pPr lvl="0" defTabSz="1280160"/>
            <a:endParaRPr lang="en-AU" sz="1200" b="1" dirty="0">
              <a:solidFill>
                <a:prstClr val="black"/>
              </a:solidFill>
              <a:latin typeface="Calibri Light" panose="020F0302020204030204"/>
            </a:endParaRPr>
          </a:p>
          <a:p>
            <a:pPr lvl="0" defTabSz="1280160"/>
            <a:r>
              <a:rPr lang="en-AU" sz="1200" b="1" dirty="0">
                <a:solidFill>
                  <a:prstClr val="black"/>
                </a:solidFill>
                <a:latin typeface="Calibri Light" panose="020F0302020204030204"/>
              </a:rPr>
              <a:t>Helpline: </a:t>
            </a:r>
            <a:r>
              <a:rPr lang="en-AU" sz="1200" dirty="0">
                <a:solidFill>
                  <a:prstClr val="black"/>
                </a:solidFill>
                <a:latin typeface="Calibri Light" panose="020F0302020204030204"/>
              </a:rPr>
              <a:t>It important to be able to speak to someone 24 hours a day, 7 days a week. A helpline should be able to provide brief and immediate intervention, as well as follow up information and support. </a:t>
            </a:r>
          </a:p>
          <a:p>
            <a:pPr lvl="0" defTabSz="1280160"/>
            <a:endParaRPr lang="en-AU" sz="1200" b="1" dirty="0">
              <a:solidFill>
                <a:prstClr val="black"/>
              </a:solidFill>
              <a:latin typeface="Calibri Light" panose="020F0302020204030204"/>
            </a:endParaRPr>
          </a:p>
          <a:p>
            <a:pPr lvl="0" defTabSz="1280160"/>
            <a:r>
              <a:rPr lang="en-AU" sz="1200" b="1" dirty="0">
                <a:solidFill>
                  <a:prstClr val="black"/>
                </a:solidFill>
                <a:latin typeface="Calibri Light" panose="020F0302020204030204"/>
              </a:rPr>
              <a:t>Website: </a:t>
            </a:r>
            <a:r>
              <a:rPr lang="en-AU" sz="1200" dirty="0">
                <a:solidFill>
                  <a:prstClr val="black"/>
                </a:solidFill>
                <a:latin typeface="Calibri Light" panose="020F0302020204030204"/>
              </a:rPr>
              <a:t>A website should provide high quality, user-friendly and trusted information that is accessible to people in crisis and with varying digital literacy. Websites should also be accessible for people with disability, compatible with mobile phones, and provide information that can be filtered (e.g. by geographical location or priority group).</a:t>
            </a:r>
          </a:p>
          <a:p>
            <a:pPr lvl="0" defTabSz="1280160"/>
            <a:endParaRPr lang="en-AU" sz="1200" b="1" dirty="0">
              <a:solidFill>
                <a:prstClr val="black"/>
              </a:solidFill>
              <a:latin typeface="Calibri Light" panose="020F0302020204030204"/>
            </a:endParaRPr>
          </a:p>
          <a:p>
            <a:pPr lvl="0" defTabSz="1280160"/>
            <a:r>
              <a:rPr lang="en-AU" sz="1200" b="1" dirty="0">
                <a:solidFill>
                  <a:prstClr val="black"/>
                </a:solidFill>
                <a:latin typeface="Calibri Light" panose="020F0302020204030204"/>
              </a:rPr>
              <a:t>Other engagement preferences: </a:t>
            </a:r>
            <a:r>
              <a:rPr lang="en-AU" sz="1200" dirty="0">
                <a:solidFill>
                  <a:prstClr val="black"/>
                </a:solidFill>
                <a:latin typeface="Calibri Light" panose="020F0302020204030204"/>
              </a:rPr>
              <a:t>Web chat and text message are useful methods of providing information, particularly to children and young people. AI can be useful for channelling queries and providing responsive and tailored information but is not a substitute for talking to a person. Online group chats and moderated forums can facilitate opportunities for peer support. Written information, such as fact sheets and handouts are useful for elderly cohorts and CALD communities. Resources, such as videos, animations and audio can provide ‘bite sized’ information that effectively communicates key messages including in a range of languages.</a:t>
            </a:r>
          </a:p>
        </p:txBody>
      </p:sp>
    </p:spTree>
    <p:extLst>
      <p:ext uri="{BB962C8B-B14F-4D97-AF65-F5344CB8AC3E}">
        <p14:creationId xmlns:p14="http://schemas.microsoft.com/office/powerpoint/2010/main" val="2560420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1B9B8-88FB-4C2C-8F5B-C93127CAE86A}"/>
              </a:ext>
            </a:extLst>
          </p:cNvPr>
          <p:cNvSpPr>
            <a:spLocks noGrp="1"/>
          </p:cNvSpPr>
          <p:nvPr>
            <p:ph type="ctrTitle"/>
          </p:nvPr>
        </p:nvSpPr>
        <p:spPr>
          <a:xfrm>
            <a:off x="0" y="-511728"/>
            <a:ext cx="12801599" cy="553674"/>
          </a:xfrm>
        </p:spPr>
        <p:txBody>
          <a:bodyPr>
            <a:normAutofit/>
          </a:bodyPr>
          <a:lstStyle/>
          <a:p>
            <a:r>
              <a:rPr lang="en-AU" sz="2200" dirty="0">
                <a:latin typeface="+mn-lt"/>
              </a:rPr>
              <a:t>Slide 4: National Point of Referral – Service Sector and Government Consultations 2023</a:t>
            </a:r>
          </a:p>
        </p:txBody>
      </p:sp>
      <p:sp>
        <p:nvSpPr>
          <p:cNvPr id="10" name="TextBox 9">
            <a:extLst>
              <a:ext uri="{FF2B5EF4-FFF2-40B4-BE49-F238E27FC236}">
                <a16:creationId xmlns:a16="http://schemas.microsoft.com/office/drawing/2014/main" id="{17058AD2-E331-45BF-AFEE-6081AAFFBFA6}"/>
              </a:ext>
            </a:extLst>
          </p:cNvPr>
          <p:cNvSpPr txBox="1"/>
          <p:nvPr/>
        </p:nvSpPr>
        <p:spPr>
          <a:xfrm>
            <a:off x="5767076" y="-67827"/>
            <a:ext cx="987292" cy="418128"/>
          </a:xfrm>
          <a:prstGeom prst="rect">
            <a:avLst/>
          </a:prstGeom>
          <a:noFill/>
        </p:spPr>
        <p:txBody>
          <a:bodyPr wrap="square" rtlCol="0">
            <a:spAutoFit/>
          </a:bodyPr>
          <a:lstStyle/>
          <a:p>
            <a:r>
              <a:rPr lang="en-AU" b="1" dirty="0">
                <a:solidFill>
                  <a:srgbClr val="FF0000"/>
                </a:solidFill>
              </a:rPr>
              <a:t>DRAFT</a:t>
            </a:r>
          </a:p>
        </p:txBody>
      </p:sp>
      <p:pic>
        <p:nvPicPr>
          <p:cNvPr id="11" name="Picture 10" descr="Grey title block background with the Australian Government Crest and National Office for Child Safety logo, featuring coloured geometric shapes, to the right of the title text. ">
            <a:extLst>
              <a:ext uri="{FF2B5EF4-FFF2-40B4-BE49-F238E27FC236}">
                <a16:creationId xmlns:a16="http://schemas.microsoft.com/office/drawing/2014/main" id="{F696C905-B9DF-4ACB-BA61-F9D6830566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322" y="311204"/>
            <a:ext cx="12182953" cy="1009827"/>
          </a:xfrm>
          <a:prstGeom prst="rect">
            <a:avLst/>
          </a:prstGeom>
        </p:spPr>
      </p:pic>
      <p:sp>
        <p:nvSpPr>
          <p:cNvPr id="13" name="TextBox 12">
            <a:extLst>
              <a:ext uri="{FF2B5EF4-FFF2-40B4-BE49-F238E27FC236}">
                <a16:creationId xmlns:a16="http://schemas.microsoft.com/office/drawing/2014/main" id="{2D7E3E77-B7EE-41E4-97EE-4170888A065F}"/>
              </a:ext>
            </a:extLst>
          </p:cNvPr>
          <p:cNvSpPr txBox="1"/>
          <p:nvPr/>
        </p:nvSpPr>
        <p:spPr>
          <a:xfrm>
            <a:off x="437586" y="385291"/>
            <a:ext cx="5762847" cy="1169616"/>
          </a:xfrm>
          <a:prstGeom prst="rect">
            <a:avLst/>
          </a:prstGeom>
          <a:noFill/>
        </p:spPr>
        <p:txBody>
          <a:bodyPr wrap="square" rtlCol="0">
            <a:spAutoFit/>
          </a:bodyPr>
          <a:lstStyle/>
          <a:p>
            <a:pPr marL="12700">
              <a:spcBef>
                <a:spcPts val="100"/>
              </a:spcBef>
            </a:pPr>
            <a:r>
              <a:rPr lang="en-AU" sz="2400" b="1" dirty="0">
                <a:solidFill>
                  <a:srgbClr val="2C5771"/>
                </a:solidFill>
                <a:cs typeface="Tahoma"/>
              </a:rPr>
              <a:t>National Point of Referral – Service Sector </a:t>
            </a:r>
          </a:p>
          <a:p>
            <a:pPr marL="12700">
              <a:spcBef>
                <a:spcPts val="100"/>
              </a:spcBef>
            </a:pPr>
            <a:r>
              <a:rPr lang="en-AU" sz="2400" b="1" dirty="0">
                <a:solidFill>
                  <a:srgbClr val="2C5771"/>
                </a:solidFill>
                <a:cs typeface="Tahoma"/>
              </a:rPr>
              <a:t>and Government Consultations 2023</a:t>
            </a:r>
          </a:p>
          <a:p>
            <a:endParaRPr lang="en-AU" sz="2000" dirty="0"/>
          </a:p>
        </p:txBody>
      </p:sp>
      <p:sp>
        <p:nvSpPr>
          <p:cNvPr id="64" name="TextBox 7">
            <a:extLst>
              <a:ext uri="{FF2B5EF4-FFF2-40B4-BE49-F238E27FC236}">
                <a16:creationId xmlns:a16="http://schemas.microsoft.com/office/drawing/2014/main" id="{367A763D-CAF2-44CD-B21D-BBAB180BB2BA}"/>
              </a:ext>
            </a:extLst>
          </p:cNvPr>
          <p:cNvSpPr txBox="1"/>
          <p:nvPr/>
        </p:nvSpPr>
        <p:spPr>
          <a:xfrm>
            <a:off x="246477" y="1342413"/>
            <a:ext cx="12106751" cy="89255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AU" b="1" dirty="0"/>
              <a:t>Trauma-informed, culturally safe and accessible service responses</a:t>
            </a:r>
          </a:p>
          <a:p>
            <a:r>
              <a:rPr lang="en-AU" sz="1600" i="1" dirty="0">
                <a:cs typeface="Tahoma"/>
              </a:rPr>
              <a:t>What the service sector and government representatives told us about service responses that meet people’s diverse needs</a:t>
            </a:r>
            <a:endParaRPr lang="en-AU" sz="1600" i="1" dirty="0"/>
          </a:p>
          <a:p>
            <a:endParaRPr lang="en-AU" i="1" dirty="0"/>
          </a:p>
        </p:txBody>
      </p:sp>
      <p:sp>
        <p:nvSpPr>
          <p:cNvPr id="3" name="Rectangle 2">
            <a:extLst>
              <a:ext uri="{FF2B5EF4-FFF2-40B4-BE49-F238E27FC236}">
                <a16:creationId xmlns:a16="http://schemas.microsoft.com/office/drawing/2014/main" id="{02F51C0F-30FC-42DD-B357-E41CEE65FEDC}"/>
              </a:ext>
              <a:ext uri="{C183D7F6-B498-43B3-948B-1728B52AA6E4}">
                <adec:decorative xmlns:adec="http://schemas.microsoft.com/office/drawing/2017/decorative" val="1"/>
              </a:ext>
            </a:extLst>
          </p:cNvPr>
          <p:cNvSpPr/>
          <p:nvPr/>
        </p:nvSpPr>
        <p:spPr>
          <a:xfrm>
            <a:off x="347424" y="2046118"/>
            <a:ext cx="3504853" cy="7156704"/>
          </a:xfrm>
          <a:prstGeom prst="rect">
            <a:avLst/>
          </a:prstGeom>
          <a:solidFill>
            <a:srgbClr val="B4DC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 name="TextBox 3">
            <a:extLst>
              <a:ext uri="{FF2B5EF4-FFF2-40B4-BE49-F238E27FC236}">
                <a16:creationId xmlns:a16="http://schemas.microsoft.com/office/drawing/2014/main" id="{4C0D8B30-234C-4AF6-925F-FC80B586F67B}"/>
              </a:ext>
            </a:extLst>
          </p:cNvPr>
          <p:cNvSpPr txBox="1"/>
          <p:nvPr/>
        </p:nvSpPr>
        <p:spPr>
          <a:xfrm>
            <a:off x="347424" y="2046118"/>
            <a:ext cx="3504853" cy="6586418"/>
          </a:xfrm>
          <a:prstGeom prst="rect">
            <a:avLst/>
          </a:prstGeom>
          <a:noFill/>
        </p:spPr>
        <p:txBody>
          <a:bodyPr wrap="square" rtlCol="0">
            <a:spAutoFit/>
          </a:bodyPr>
          <a:lstStyle/>
          <a:p>
            <a:pPr lvl="0" defTabSz="1280160"/>
            <a:r>
              <a:rPr lang="en-AU" sz="1400" b="1" u="sng" dirty="0">
                <a:solidFill>
                  <a:prstClr val="black"/>
                </a:solidFill>
              </a:rPr>
              <a:t>Trustworthy and safe services responses</a:t>
            </a:r>
          </a:p>
          <a:p>
            <a:pPr lvl="0" defTabSz="1280160"/>
            <a:r>
              <a:rPr lang="en-AU" sz="1200" b="1" dirty="0">
                <a:solidFill>
                  <a:prstClr val="black"/>
                </a:solidFill>
              </a:rPr>
              <a:t>Trauma-informed: </a:t>
            </a:r>
            <a:r>
              <a:rPr lang="en-AU" sz="1200" dirty="0">
                <a:solidFill>
                  <a:prstClr val="black"/>
                </a:solidFill>
              </a:rPr>
              <a:t>Safety, choice, collaboration, trustworthiness, empowerment, and an understanding of complex trauma and how it presents through language and behaviours were described as essential principles of trauma-informed care. Service responses should embed lived experience as well as clinical expertise.</a:t>
            </a:r>
            <a:endParaRPr lang="en-AU" sz="1200" b="1" dirty="0">
              <a:solidFill>
                <a:prstClr val="black"/>
              </a:solidFill>
            </a:endParaRPr>
          </a:p>
          <a:p>
            <a:pPr lvl="0" defTabSz="1280160"/>
            <a:endParaRPr lang="en-AU" sz="1200" b="1" dirty="0">
              <a:solidFill>
                <a:prstClr val="black"/>
              </a:solidFill>
            </a:endParaRPr>
          </a:p>
          <a:p>
            <a:pPr lvl="0" defTabSz="1280160">
              <a:defRPr/>
            </a:pPr>
            <a:r>
              <a:rPr lang="en-AU" sz="1200" b="1" dirty="0">
                <a:solidFill>
                  <a:prstClr val="black"/>
                </a:solidFill>
              </a:rPr>
              <a:t>Cultural safety: </a:t>
            </a:r>
            <a:r>
              <a:rPr lang="en-AU" sz="1200" dirty="0">
                <a:solidFill>
                  <a:prstClr val="black"/>
                </a:solidFill>
              </a:rPr>
              <a:t>Cultural safety is more than just the absence of racism or discrimination and more than ‘cultural awareness’ and ‘cultural sensitivity.’ It empowers people and enables them to contribute and feel safe to be themselves. The national point of referral, as well as any service that it provides a referral to, must be committed to creating a culturally safe and trauma-informed environment for staff and service users.</a:t>
            </a:r>
          </a:p>
          <a:p>
            <a:pPr lvl="0" defTabSz="1280160"/>
            <a:endParaRPr lang="en-AU" sz="1200" b="1" dirty="0">
              <a:solidFill>
                <a:prstClr val="black"/>
              </a:solidFill>
            </a:endParaRPr>
          </a:p>
          <a:p>
            <a:pPr lvl="0" defTabSz="1280160">
              <a:defRPr/>
            </a:pPr>
            <a:r>
              <a:rPr lang="en-AU" sz="1200" b="1" dirty="0">
                <a:solidFill>
                  <a:prstClr val="black"/>
                </a:solidFill>
              </a:rPr>
              <a:t>Accessibility: </a:t>
            </a:r>
            <a:r>
              <a:rPr lang="en-AU" sz="1200" dirty="0">
                <a:solidFill>
                  <a:prstClr val="black"/>
                </a:solidFill>
              </a:rPr>
              <a:t>Information and support should be accessible, user friendly, clear and easy to navigate.</a:t>
            </a:r>
          </a:p>
          <a:p>
            <a:pPr lvl="0" defTabSz="1280160"/>
            <a:endParaRPr lang="en-AU" sz="1200" b="1" dirty="0">
              <a:solidFill>
                <a:prstClr val="black"/>
              </a:solidFill>
            </a:endParaRPr>
          </a:p>
          <a:p>
            <a:pPr lvl="0" defTabSz="1280160">
              <a:defRPr/>
            </a:pPr>
            <a:r>
              <a:rPr lang="en-AU" sz="1200" b="1" dirty="0">
                <a:solidFill>
                  <a:prstClr val="black"/>
                </a:solidFill>
              </a:rPr>
              <a:t>Service reputation and credibility:</a:t>
            </a:r>
            <a:r>
              <a:rPr lang="en-AU" sz="1200" dirty="0">
                <a:solidFill>
                  <a:prstClr val="black"/>
                </a:solidFill>
              </a:rPr>
              <a:t> People feel safe when a service or organisation has a trusted reputation, and has demonstrated longevity within the service sector. For some people, government agencies were sources of trustworthy information. Many people considered non-government services to have strong community ties and better placed to provide trauma-informed and culturally safe support.</a:t>
            </a:r>
          </a:p>
          <a:p>
            <a:pPr lvl="0" defTabSz="1280160"/>
            <a:endParaRPr lang="en-AU" sz="1200" dirty="0">
              <a:solidFill>
                <a:prstClr val="black"/>
              </a:solidFill>
            </a:endParaRPr>
          </a:p>
          <a:p>
            <a:pPr lvl="0" defTabSz="1280160">
              <a:defRPr/>
            </a:pPr>
            <a:r>
              <a:rPr lang="en-AU" sz="1200" b="1" dirty="0">
                <a:solidFill>
                  <a:prstClr val="black"/>
                </a:solidFill>
              </a:rPr>
              <a:t>Highly trained staff: </a:t>
            </a:r>
            <a:r>
              <a:rPr lang="en-AU" sz="1200" dirty="0">
                <a:solidFill>
                  <a:prstClr val="black"/>
                </a:solidFill>
              </a:rPr>
              <a:t>Service reputation is influenced by the quality and training of staff, and their ability to understand and respond sensitively to child sexual abuse in all contexts.</a:t>
            </a:r>
            <a:endParaRPr lang="en-AU" sz="1200" b="1" dirty="0">
              <a:solidFill>
                <a:prstClr val="black"/>
              </a:solidFill>
            </a:endParaRPr>
          </a:p>
        </p:txBody>
      </p:sp>
      <p:sp>
        <p:nvSpPr>
          <p:cNvPr id="5" name="Rectangle 4">
            <a:extLst>
              <a:ext uri="{FF2B5EF4-FFF2-40B4-BE49-F238E27FC236}">
                <a16:creationId xmlns:a16="http://schemas.microsoft.com/office/drawing/2014/main" id="{3A732FE4-B8D5-48AC-B173-67740AD6F8CF}"/>
              </a:ext>
              <a:ext uri="{C183D7F6-B498-43B3-948B-1728B52AA6E4}">
                <adec:decorative xmlns:adec="http://schemas.microsoft.com/office/drawing/2017/decorative" val="1"/>
              </a:ext>
            </a:extLst>
          </p:cNvPr>
          <p:cNvSpPr/>
          <p:nvPr/>
        </p:nvSpPr>
        <p:spPr>
          <a:xfrm>
            <a:off x="3992354" y="2046118"/>
            <a:ext cx="2923040" cy="7156704"/>
          </a:xfrm>
          <a:prstGeom prst="rect">
            <a:avLst/>
          </a:prstGeom>
          <a:solidFill>
            <a:srgbClr val="BED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6" name="TextBox 5">
            <a:extLst>
              <a:ext uri="{FF2B5EF4-FFF2-40B4-BE49-F238E27FC236}">
                <a16:creationId xmlns:a16="http://schemas.microsoft.com/office/drawing/2014/main" id="{C9893A9F-D922-4E05-929D-4CB539DB27EC}"/>
              </a:ext>
            </a:extLst>
          </p:cNvPr>
          <p:cNvSpPr txBox="1"/>
          <p:nvPr/>
        </p:nvSpPr>
        <p:spPr>
          <a:xfrm>
            <a:off x="3992353" y="2058720"/>
            <a:ext cx="2922289" cy="6986528"/>
          </a:xfrm>
          <a:prstGeom prst="rect">
            <a:avLst/>
          </a:prstGeom>
          <a:noFill/>
        </p:spPr>
        <p:txBody>
          <a:bodyPr wrap="square" rtlCol="0">
            <a:spAutoFit/>
          </a:bodyPr>
          <a:lstStyle/>
          <a:p>
            <a:pPr lvl="0" defTabSz="1280160"/>
            <a:r>
              <a:rPr lang="en-AU" sz="1400" b="1" u="sng" dirty="0">
                <a:solidFill>
                  <a:prstClr val="black"/>
                </a:solidFill>
              </a:rPr>
              <a:t>Offering choice and meeting diverse needs</a:t>
            </a:r>
          </a:p>
          <a:p>
            <a:pPr lvl="0" defTabSz="1280160">
              <a:defRPr/>
            </a:pPr>
            <a:r>
              <a:rPr lang="en-AU" sz="1200" b="1" dirty="0">
                <a:solidFill>
                  <a:prstClr val="black"/>
                </a:solidFill>
              </a:rPr>
              <a:t>Genuine choice</a:t>
            </a:r>
            <a:r>
              <a:rPr lang="en-AU" sz="1200" dirty="0">
                <a:solidFill>
                  <a:prstClr val="black"/>
                </a:solidFill>
              </a:rPr>
              <a:t>: It is important to provide a range of information and engagement options to meet diverse needs and preferences. One participant explained: ‘</a:t>
            </a:r>
            <a:r>
              <a:rPr lang="en-AU" sz="1200" i="1" dirty="0">
                <a:solidFill>
                  <a:prstClr val="black"/>
                </a:solidFill>
              </a:rPr>
              <a:t>Choice is a core way to remove barriers to access to seeking support for </a:t>
            </a:r>
          </a:p>
          <a:p>
            <a:pPr lvl="0" defTabSz="1280160">
              <a:defRPr/>
            </a:pPr>
            <a:r>
              <a:rPr lang="en-AU" sz="1200" i="1" dirty="0">
                <a:solidFill>
                  <a:prstClr val="black"/>
                </a:solidFill>
              </a:rPr>
              <a:t>victim-survivors of child sexual abuse.’ </a:t>
            </a:r>
            <a:r>
              <a:rPr lang="en-AU" sz="1200" dirty="0">
                <a:solidFill>
                  <a:prstClr val="black"/>
                </a:solidFill>
              </a:rPr>
              <a:t>Options to speak to speak to someone anonymously and confidentially, and with a support person and/or interpreter contributes to a sense of safety.</a:t>
            </a:r>
          </a:p>
          <a:p>
            <a:pPr lvl="0" defTabSz="1280160"/>
            <a:endParaRPr lang="en-AU" sz="1200" b="1" dirty="0">
              <a:solidFill>
                <a:prstClr val="black"/>
              </a:solidFill>
            </a:endParaRPr>
          </a:p>
          <a:p>
            <a:pPr lvl="0" defTabSz="1280160"/>
            <a:r>
              <a:rPr lang="en-AU" sz="1200" b="1" dirty="0">
                <a:solidFill>
                  <a:prstClr val="black"/>
                </a:solidFill>
              </a:rPr>
              <a:t>‘No wrong door’: </a:t>
            </a:r>
            <a:r>
              <a:rPr lang="en-AU" sz="1200" dirty="0">
                <a:solidFill>
                  <a:prstClr val="black"/>
                </a:solidFill>
              </a:rPr>
              <a:t>People have a right to choose which pathway they want to take. All pathways into, and within, the service system should be trauma-informed, culturally safe, accessible and responsive to victims and survivors of child sexual abuse. People do not want to repeat their story to multiple services.</a:t>
            </a:r>
          </a:p>
          <a:p>
            <a:pPr lvl="0" defTabSz="1280160"/>
            <a:endParaRPr lang="en-AU" sz="1200" dirty="0">
              <a:solidFill>
                <a:prstClr val="black"/>
              </a:solidFill>
            </a:endParaRPr>
          </a:p>
          <a:p>
            <a:pPr lvl="0" defTabSz="1280160"/>
            <a:r>
              <a:rPr lang="en-AU" sz="1200" b="1" dirty="0">
                <a:solidFill>
                  <a:prstClr val="black"/>
                </a:solidFill>
              </a:rPr>
              <a:t>Support needs vary: </a:t>
            </a:r>
            <a:r>
              <a:rPr lang="en-AU" sz="1200" dirty="0">
                <a:solidFill>
                  <a:prstClr val="black"/>
                </a:solidFill>
              </a:rPr>
              <a:t>Individuals in a state of crisis require immediate support, while others may be gathering information about support options. It is necessary to provide tailored information to victims and survivors of all types of child sexual abuse, as well as parents and family members, children and young people, professionals, people in organisations who have come into contact with victims and survivors of child sexual abuse, and members of the public seeking information or advice. Follow up information and support may also be necessary.</a:t>
            </a:r>
          </a:p>
        </p:txBody>
      </p:sp>
      <p:sp>
        <p:nvSpPr>
          <p:cNvPr id="7" name="Rectangle 6">
            <a:extLst>
              <a:ext uri="{FF2B5EF4-FFF2-40B4-BE49-F238E27FC236}">
                <a16:creationId xmlns:a16="http://schemas.microsoft.com/office/drawing/2014/main" id="{0D2EA6AD-12A0-4FE1-88E5-66C350C01F46}"/>
              </a:ext>
              <a:ext uri="{C183D7F6-B498-43B3-948B-1728B52AA6E4}">
                <adec:decorative xmlns:adec="http://schemas.microsoft.com/office/drawing/2017/decorative" val="1"/>
              </a:ext>
            </a:extLst>
          </p:cNvPr>
          <p:cNvSpPr/>
          <p:nvPr/>
        </p:nvSpPr>
        <p:spPr>
          <a:xfrm>
            <a:off x="7092822" y="2059766"/>
            <a:ext cx="2788150" cy="7156704"/>
          </a:xfrm>
          <a:prstGeom prst="rect">
            <a:avLst/>
          </a:prstGeom>
          <a:solidFill>
            <a:srgbClr val="B4DC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8" name="TextBox 7">
            <a:extLst>
              <a:ext uri="{FF2B5EF4-FFF2-40B4-BE49-F238E27FC236}">
                <a16:creationId xmlns:a16="http://schemas.microsoft.com/office/drawing/2014/main" id="{88EE4628-76A3-4974-8D4C-15BBEA4B0A59}"/>
              </a:ext>
            </a:extLst>
          </p:cNvPr>
          <p:cNvSpPr txBox="1"/>
          <p:nvPr/>
        </p:nvSpPr>
        <p:spPr>
          <a:xfrm>
            <a:off x="7092070" y="2062412"/>
            <a:ext cx="2749772" cy="5847755"/>
          </a:xfrm>
          <a:prstGeom prst="rect">
            <a:avLst/>
          </a:prstGeom>
          <a:noFill/>
        </p:spPr>
        <p:txBody>
          <a:bodyPr wrap="square" rtlCol="0">
            <a:spAutoFit/>
          </a:bodyPr>
          <a:lstStyle/>
          <a:p>
            <a:pPr lvl="0" defTabSz="1280160"/>
            <a:r>
              <a:rPr lang="en-AU" sz="1400" b="1" u="sng" dirty="0">
                <a:solidFill>
                  <a:prstClr val="black"/>
                </a:solidFill>
              </a:rPr>
              <a:t>Workforce capability</a:t>
            </a:r>
          </a:p>
          <a:p>
            <a:pPr lvl="0" defTabSz="1280160">
              <a:defRPr/>
            </a:pPr>
            <a:r>
              <a:rPr lang="en-AU" sz="1200" b="1" dirty="0">
                <a:solidFill>
                  <a:prstClr val="black"/>
                </a:solidFill>
              </a:rPr>
              <a:t>Specialist child sexual abuse skillset: </a:t>
            </a:r>
            <a:r>
              <a:rPr lang="en-AU" sz="1200" dirty="0">
                <a:solidFill>
                  <a:prstClr val="black"/>
                </a:solidFill>
              </a:rPr>
              <a:t>Responding to child sexual abuse and complex trauma requires specialist skills and knowledge, including the ability to assess risks and ensure safety.</a:t>
            </a:r>
          </a:p>
          <a:p>
            <a:pPr lvl="0" defTabSz="1280160">
              <a:defRPr/>
            </a:pPr>
            <a:endParaRPr lang="en-AU" sz="1200" b="1" dirty="0">
              <a:solidFill>
                <a:prstClr val="black"/>
              </a:solidFill>
            </a:endParaRPr>
          </a:p>
          <a:p>
            <a:pPr lvl="0" defTabSz="1280160">
              <a:defRPr/>
            </a:pPr>
            <a:r>
              <a:rPr lang="en-AU" sz="1200" b="1" dirty="0">
                <a:solidFill>
                  <a:prstClr val="black"/>
                </a:solidFill>
              </a:rPr>
              <a:t>Adaptive response: </a:t>
            </a:r>
            <a:r>
              <a:rPr lang="en-AU" sz="1200" dirty="0">
                <a:solidFill>
                  <a:prstClr val="black"/>
                </a:solidFill>
              </a:rPr>
              <a:t>Staff need to be able to recognise where individuals or families are at a crisis point following disclosure, and be equipped and supported to respond appropriately in accordance with their legal obligations and mandatory reporting requirements. Staff must also have a holistic understanding of the information  and supports available.</a:t>
            </a:r>
          </a:p>
          <a:p>
            <a:pPr lvl="0" defTabSz="1280160"/>
            <a:endParaRPr lang="en-AU" sz="1200" dirty="0">
              <a:solidFill>
                <a:prstClr val="black"/>
              </a:solidFill>
            </a:endParaRPr>
          </a:p>
          <a:p>
            <a:pPr lvl="0" defTabSz="1280160"/>
            <a:r>
              <a:rPr lang="en-AU" sz="1200" b="1" dirty="0">
                <a:solidFill>
                  <a:prstClr val="black"/>
                </a:solidFill>
              </a:rPr>
              <a:t>Diverse workforce</a:t>
            </a:r>
            <a:r>
              <a:rPr lang="en-AU" sz="1200" dirty="0">
                <a:solidFill>
                  <a:prstClr val="black"/>
                </a:solidFill>
              </a:rPr>
              <a:t>: A diverse workforce is necessary to understand and respond to diverse cultural needs and provide culturally safe care to First Nations and CALD communities. </a:t>
            </a:r>
          </a:p>
          <a:p>
            <a:pPr lvl="0" defTabSz="1280160"/>
            <a:endParaRPr lang="en-AU" sz="1200" dirty="0">
              <a:solidFill>
                <a:prstClr val="black"/>
              </a:solidFill>
            </a:endParaRPr>
          </a:p>
          <a:p>
            <a:pPr lvl="0" defTabSz="1280160"/>
            <a:r>
              <a:rPr lang="en-AU" sz="1200" b="1" dirty="0">
                <a:solidFill>
                  <a:prstClr val="black"/>
                </a:solidFill>
              </a:rPr>
              <a:t>Multidisciplinary teams: </a:t>
            </a:r>
            <a:r>
              <a:rPr lang="en-AU" sz="1200" dirty="0">
                <a:solidFill>
                  <a:prstClr val="black"/>
                </a:solidFill>
              </a:rPr>
              <a:t>Individuals may feel more comfortable seeking support from multidisciplinary teams, which can include counsellors, psychologists, social workers, law enforcement, educators, local service providers, and First Nations health workers.</a:t>
            </a:r>
          </a:p>
        </p:txBody>
      </p:sp>
      <p:sp>
        <p:nvSpPr>
          <p:cNvPr id="9" name="Rectangle 8">
            <a:extLst>
              <a:ext uri="{FF2B5EF4-FFF2-40B4-BE49-F238E27FC236}">
                <a16:creationId xmlns:a16="http://schemas.microsoft.com/office/drawing/2014/main" id="{4FEAFD83-654B-4527-B42D-89D9557C195A}"/>
              </a:ext>
              <a:ext uri="{C183D7F6-B498-43B3-948B-1728B52AA6E4}">
                <adec:decorative xmlns:adec="http://schemas.microsoft.com/office/drawing/2017/decorative" val="1"/>
              </a:ext>
            </a:extLst>
          </p:cNvPr>
          <p:cNvSpPr/>
          <p:nvPr/>
        </p:nvSpPr>
        <p:spPr>
          <a:xfrm>
            <a:off x="10021049" y="2046118"/>
            <a:ext cx="2433125" cy="7144102"/>
          </a:xfrm>
          <a:prstGeom prst="rect">
            <a:avLst/>
          </a:prstGeom>
          <a:solidFill>
            <a:srgbClr val="BED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4" name="TextBox 13">
            <a:extLst>
              <a:ext uri="{FF2B5EF4-FFF2-40B4-BE49-F238E27FC236}">
                <a16:creationId xmlns:a16="http://schemas.microsoft.com/office/drawing/2014/main" id="{F7B0D371-B933-4222-8BB7-C993C572B6B2}"/>
              </a:ext>
            </a:extLst>
          </p:cNvPr>
          <p:cNvSpPr txBox="1"/>
          <p:nvPr/>
        </p:nvSpPr>
        <p:spPr>
          <a:xfrm>
            <a:off x="10040614" y="2089985"/>
            <a:ext cx="2312614" cy="5478423"/>
          </a:xfrm>
          <a:prstGeom prst="rect">
            <a:avLst/>
          </a:prstGeom>
          <a:noFill/>
        </p:spPr>
        <p:txBody>
          <a:bodyPr wrap="square" rtlCol="0">
            <a:spAutoFit/>
          </a:bodyPr>
          <a:lstStyle/>
          <a:p>
            <a:pPr lvl="0" defTabSz="1280160"/>
            <a:r>
              <a:rPr lang="en-AU" sz="1400" b="1" u="sng" dirty="0">
                <a:solidFill>
                  <a:prstClr val="black"/>
                </a:solidFill>
              </a:rPr>
              <a:t>Workforce wellbeing and support</a:t>
            </a:r>
          </a:p>
          <a:p>
            <a:pPr lvl="0" defTabSz="1280160"/>
            <a:r>
              <a:rPr lang="en-AU" sz="1200" b="1" dirty="0">
                <a:solidFill>
                  <a:prstClr val="black"/>
                </a:solidFill>
              </a:rPr>
              <a:t>Task variety</a:t>
            </a:r>
            <a:r>
              <a:rPr lang="en-AU" sz="1200" dirty="0">
                <a:solidFill>
                  <a:prstClr val="black"/>
                </a:solidFill>
              </a:rPr>
              <a:t>: The ability to engage in different streams of work within a role, as well as flexible work arrangements can help prevent burnout and minimise vicarious trauma.</a:t>
            </a:r>
          </a:p>
          <a:p>
            <a:pPr lvl="0" defTabSz="1280160"/>
            <a:endParaRPr lang="en-AU" sz="1200" dirty="0">
              <a:solidFill>
                <a:prstClr val="black"/>
              </a:solidFill>
            </a:endParaRPr>
          </a:p>
          <a:p>
            <a:pPr lvl="0" defTabSz="1280160">
              <a:defRPr/>
            </a:pPr>
            <a:r>
              <a:rPr lang="en-AU" sz="1200" b="1" dirty="0">
                <a:solidFill>
                  <a:prstClr val="black"/>
                </a:solidFill>
              </a:rPr>
              <a:t>Ongoing workforce development and training:</a:t>
            </a:r>
            <a:r>
              <a:rPr lang="en-AU" sz="1200" dirty="0">
                <a:solidFill>
                  <a:prstClr val="black"/>
                </a:solidFill>
              </a:rPr>
              <a:t> Training should ideally be delivered face-to-face, with options for training to be delivered online to support flexibility, and provided to the whole of practice. This should include ongoing training in vicarious trauma, mental health and first aid. </a:t>
            </a:r>
          </a:p>
          <a:p>
            <a:pPr lvl="0" defTabSz="1280160">
              <a:defRPr/>
            </a:pPr>
            <a:endParaRPr lang="en-AU" sz="1200" b="1" dirty="0">
              <a:solidFill>
                <a:prstClr val="black"/>
              </a:solidFill>
            </a:endParaRPr>
          </a:p>
          <a:p>
            <a:pPr lvl="0" defTabSz="1280160">
              <a:defRPr/>
            </a:pPr>
            <a:r>
              <a:rPr lang="en-AU" sz="1200" b="1" dirty="0">
                <a:solidFill>
                  <a:prstClr val="black"/>
                </a:solidFill>
              </a:rPr>
              <a:t>Clinical and therapeutic supervision:</a:t>
            </a:r>
            <a:r>
              <a:rPr lang="en-AU" sz="1200" dirty="0">
                <a:solidFill>
                  <a:prstClr val="black"/>
                </a:solidFill>
              </a:rPr>
              <a:t> Expert and peer supervision, one-on-one and group debriefing, reflective practice and case reviews provide staff with opportunities for professional development and support</a:t>
            </a:r>
            <a:r>
              <a:rPr lang="en-AU" sz="1050" dirty="0">
                <a:solidFill>
                  <a:prstClr val="black"/>
                </a:solidFill>
              </a:rPr>
              <a:t>.</a:t>
            </a:r>
          </a:p>
          <a:p>
            <a:pPr lvl="0" defTabSz="1280160"/>
            <a:endParaRPr lang="en-AU" sz="1000" dirty="0">
              <a:solidFill>
                <a:prstClr val="black"/>
              </a:solidFill>
            </a:endParaRPr>
          </a:p>
        </p:txBody>
      </p:sp>
    </p:spTree>
    <p:extLst>
      <p:ext uri="{BB962C8B-B14F-4D97-AF65-F5344CB8AC3E}">
        <p14:creationId xmlns:p14="http://schemas.microsoft.com/office/powerpoint/2010/main" val="4177751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1B9B8-88FB-4C2C-8F5B-C93127CAE86A}"/>
              </a:ext>
            </a:extLst>
          </p:cNvPr>
          <p:cNvSpPr>
            <a:spLocks noGrp="1"/>
          </p:cNvSpPr>
          <p:nvPr>
            <p:ph type="ctrTitle"/>
          </p:nvPr>
        </p:nvSpPr>
        <p:spPr>
          <a:xfrm>
            <a:off x="0" y="-517479"/>
            <a:ext cx="12801599" cy="553674"/>
          </a:xfrm>
        </p:spPr>
        <p:txBody>
          <a:bodyPr>
            <a:normAutofit/>
          </a:bodyPr>
          <a:lstStyle/>
          <a:p>
            <a:r>
              <a:rPr lang="en-AU" sz="2200" dirty="0"/>
              <a:t>Slide 5: National Point of Referral - Service Sector and Government Consultations Summary 2023 </a:t>
            </a:r>
          </a:p>
        </p:txBody>
      </p:sp>
      <p:sp>
        <p:nvSpPr>
          <p:cNvPr id="14" name="TextBox 13">
            <a:extLst>
              <a:ext uri="{FF2B5EF4-FFF2-40B4-BE49-F238E27FC236}">
                <a16:creationId xmlns:a16="http://schemas.microsoft.com/office/drawing/2014/main" id="{00014308-3EE2-4E5E-BDB8-B81D96E42CFB}"/>
              </a:ext>
            </a:extLst>
          </p:cNvPr>
          <p:cNvSpPr txBox="1"/>
          <p:nvPr/>
        </p:nvSpPr>
        <p:spPr>
          <a:xfrm>
            <a:off x="5767076" y="-67827"/>
            <a:ext cx="987292" cy="418128"/>
          </a:xfrm>
          <a:prstGeom prst="rect">
            <a:avLst/>
          </a:prstGeom>
          <a:noFill/>
        </p:spPr>
        <p:txBody>
          <a:bodyPr wrap="square" rtlCol="0">
            <a:spAutoFit/>
          </a:bodyPr>
          <a:lstStyle/>
          <a:p>
            <a:r>
              <a:rPr lang="en-AU" b="1" dirty="0">
                <a:solidFill>
                  <a:srgbClr val="FF0000"/>
                </a:solidFill>
              </a:rPr>
              <a:t>DRAFT</a:t>
            </a:r>
          </a:p>
        </p:txBody>
      </p:sp>
      <p:pic>
        <p:nvPicPr>
          <p:cNvPr id="16" name="Picture 15" descr="Grey title block background with the Australian Government Crest and National Office for Child Safety logo, featuring coloured geometric shapes, to the right of the title text. ">
            <a:extLst>
              <a:ext uri="{FF2B5EF4-FFF2-40B4-BE49-F238E27FC236}">
                <a16:creationId xmlns:a16="http://schemas.microsoft.com/office/drawing/2014/main" id="{9A08EA08-D538-40D7-A778-6772FF59EC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951" y="279672"/>
            <a:ext cx="11937671" cy="1009827"/>
          </a:xfrm>
          <a:prstGeom prst="rect">
            <a:avLst/>
          </a:prstGeom>
        </p:spPr>
      </p:pic>
      <p:sp>
        <p:nvSpPr>
          <p:cNvPr id="18" name="TextBox 17">
            <a:extLst>
              <a:ext uri="{FF2B5EF4-FFF2-40B4-BE49-F238E27FC236}">
                <a16:creationId xmlns:a16="http://schemas.microsoft.com/office/drawing/2014/main" id="{B335E054-F244-45B7-8E96-118C95E3EC62}"/>
              </a:ext>
            </a:extLst>
          </p:cNvPr>
          <p:cNvSpPr txBox="1"/>
          <p:nvPr/>
        </p:nvSpPr>
        <p:spPr>
          <a:xfrm>
            <a:off x="437586" y="385291"/>
            <a:ext cx="5762847" cy="1169616"/>
          </a:xfrm>
          <a:prstGeom prst="rect">
            <a:avLst/>
          </a:prstGeom>
          <a:noFill/>
        </p:spPr>
        <p:txBody>
          <a:bodyPr wrap="square" rtlCol="0">
            <a:spAutoFit/>
          </a:bodyPr>
          <a:lstStyle/>
          <a:p>
            <a:pPr marL="12700">
              <a:spcBef>
                <a:spcPts val="100"/>
              </a:spcBef>
            </a:pPr>
            <a:r>
              <a:rPr lang="en-AU" sz="2400" b="1" dirty="0">
                <a:solidFill>
                  <a:srgbClr val="2C5771"/>
                </a:solidFill>
                <a:cs typeface="Tahoma"/>
              </a:rPr>
              <a:t>National Point of Referral – Service Sector </a:t>
            </a:r>
          </a:p>
          <a:p>
            <a:pPr marL="12700">
              <a:spcBef>
                <a:spcPts val="100"/>
              </a:spcBef>
            </a:pPr>
            <a:r>
              <a:rPr lang="en-AU" sz="2400" b="1" dirty="0">
                <a:solidFill>
                  <a:srgbClr val="2C5771"/>
                </a:solidFill>
                <a:cs typeface="Tahoma"/>
              </a:rPr>
              <a:t>and Government Consultations 2023</a:t>
            </a:r>
          </a:p>
          <a:p>
            <a:endParaRPr lang="en-AU" sz="2000" dirty="0"/>
          </a:p>
        </p:txBody>
      </p:sp>
      <p:sp>
        <p:nvSpPr>
          <p:cNvPr id="57" name="TextBox 40">
            <a:extLst>
              <a:ext uri="{FF2B5EF4-FFF2-40B4-BE49-F238E27FC236}">
                <a16:creationId xmlns:a16="http://schemas.microsoft.com/office/drawing/2014/main" id="{6EB8D4F4-D815-4DE8-A7C4-ADB4D1EBB775}"/>
              </a:ext>
            </a:extLst>
          </p:cNvPr>
          <p:cNvSpPr txBox="1"/>
          <p:nvPr/>
        </p:nvSpPr>
        <p:spPr>
          <a:xfrm>
            <a:off x="431510" y="1286319"/>
            <a:ext cx="11957644" cy="615553"/>
          </a:xfrm>
          <a:prstGeom prst="rect">
            <a:avLst/>
          </a:prstGeom>
          <a:noFill/>
        </p:spPr>
        <p:txBody>
          <a:bodyPr wrap="square" rtlCol="0">
            <a:spAutoFit/>
          </a:bodyPr>
          <a:lstStyle>
            <a:defPPr>
              <a:defRPr kern="0"/>
            </a:defPPr>
          </a:lstStyle>
          <a:p>
            <a:pPr defTabSz="457200"/>
            <a:r>
              <a:rPr lang="en-AU" sz="1800" b="1" dirty="0"/>
              <a:t>A national point of referral that offers choice and meets people’s needs</a:t>
            </a:r>
          </a:p>
          <a:p>
            <a:pPr defTabSz="457200"/>
            <a:r>
              <a:rPr lang="en-AU" sz="1600" i="1" dirty="0">
                <a:cs typeface="Tahoma"/>
              </a:rPr>
              <a:t>What the service sector and government representatives told us should be the key priorities of the referral point</a:t>
            </a:r>
            <a:endParaRPr lang="en-AU" sz="1400" dirty="0">
              <a:solidFill>
                <a:srgbClr val="284682"/>
              </a:solidFill>
              <a:latin typeface="+mj-lt"/>
              <a:cs typeface="Tahoma"/>
            </a:endParaRPr>
          </a:p>
        </p:txBody>
      </p:sp>
      <p:pic>
        <p:nvPicPr>
          <p:cNvPr id="19" name="Picture 18" descr="Light blue block background with a white semi circle. Within the semi circle there are 5 coloured segments that represent each of the key priorities of the national point of referral. An outline image of two people is at the centre, representing victims and survivors.&#10;">
            <a:extLst>
              <a:ext uri="{FF2B5EF4-FFF2-40B4-BE49-F238E27FC236}">
                <a16:creationId xmlns:a16="http://schemas.microsoft.com/office/drawing/2014/main" id="{61A75287-B582-40C3-AA8B-B7DD057FCD3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00237" y="1901872"/>
            <a:ext cx="6425345" cy="3694136"/>
          </a:xfrm>
          <a:prstGeom prst="rect">
            <a:avLst/>
          </a:prstGeom>
        </p:spPr>
      </p:pic>
      <p:sp>
        <p:nvSpPr>
          <p:cNvPr id="9" name="Rectangle 8">
            <a:extLst>
              <a:ext uri="{FF2B5EF4-FFF2-40B4-BE49-F238E27FC236}">
                <a16:creationId xmlns:a16="http://schemas.microsoft.com/office/drawing/2014/main" id="{940EEDDF-3060-4066-B976-2D733B63F02D}"/>
              </a:ext>
              <a:ext uri="{C183D7F6-B498-43B3-948B-1728B52AA6E4}">
                <adec:decorative xmlns:adec="http://schemas.microsoft.com/office/drawing/2017/decorative" val="1"/>
              </a:ext>
            </a:extLst>
          </p:cNvPr>
          <p:cNvSpPr/>
          <p:nvPr/>
        </p:nvSpPr>
        <p:spPr>
          <a:xfrm>
            <a:off x="400237" y="5721669"/>
            <a:ext cx="6415359" cy="3651954"/>
          </a:xfrm>
          <a:prstGeom prst="rect">
            <a:avLst/>
          </a:prstGeom>
          <a:solidFill>
            <a:srgbClr val="ED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5" name="TextBox 40">
            <a:extLst>
              <a:ext uri="{FF2B5EF4-FFF2-40B4-BE49-F238E27FC236}">
                <a16:creationId xmlns:a16="http://schemas.microsoft.com/office/drawing/2014/main" id="{3EB87F2D-2F89-4446-A31B-4D2C18C22063}"/>
              </a:ext>
            </a:extLst>
          </p:cNvPr>
          <p:cNvSpPr txBox="1"/>
          <p:nvPr/>
        </p:nvSpPr>
        <p:spPr>
          <a:xfrm>
            <a:off x="441951" y="5721669"/>
            <a:ext cx="6383631" cy="3708708"/>
          </a:xfrm>
          <a:prstGeom prst="rect">
            <a:avLst/>
          </a:prstGeom>
          <a:noFill/>
        </p:spPr>
        <p:txBody>
          <a:bodyPr wrap="square" rtlCol="0">
            <a:spAutoFit/>
          </a:bodyPr>
          <a:lstStyle>
            <a:defPPr>
              <a:defRPr kern="0"/>
            </a:defPPr>
          </a:lstStyle>
          <a:p>
            <a:pPr defTabSz="1280160"/>
            <a:r>
              <a:rPr lang="en-AU" sz="1400" b="1" u="sng" dirty="0">
                <a:latin typeface="+mj-lt"/>
              </a:rPr>
              <a:t>Victims and survivors feel confident to seek help </a:t>
            </a:r>
          </a:p>
          <a:p>
            <a:pPr defTabSz="1280160"/>
            <a:r>
              <a:rPr lang="en-AU" sz="1400" dirty="0"/>
              <a:t>The national point of referral should be victim and survivor‑centred, meaning it is informed by people with lived experience and works in partnership to value the views and voices of victims and survivors. Staff should adopt a strengths‑based approach that considers people’s intersecting identities and experiences, and work to ensure people are listened to, believed and afforded hope and understanding. The referral point should be client-led and offer choice and flexibility in how help and information are provided. Individuals accessing the service should be involved in decision‑making and have their choices respected.</a:t>
            </a:r>
          </a:p>
          <a:p>
            <a:pPr lvl="0"/>
            <a:endParaRPr lang="en-AU" sz="1100" dirty="0">
              <a:latin typeface="+mj-lt"/>
            </a:endParaRPr>
          </a:p>
          <a:p>
            <a:pPr defTabSz="1280160"/>
            <a:r>
              <a:rPr lang="en-AU" sz="1400" b="1" u="sng" dirty="0">
                <a:latin typeface="+mj-lt"/>
              </a:rPr>
              <a:t>The first point of contact is safe, supportive and prioritises choice </a:t>
            </a:r>
          </a:p>
          <a:p>
            <a:pPr defTabSz="1280160"/>
            <a:r>
              <a:rPr lang="en-AU" sz="1400" dirty="0"/>
              <a:t>The referral point needs to be equipped to provide help and information to victims and survivors of all types of child sexual abuse, as well as parents, carers, family members and supporters, professionals and members of the public seeking information or advice. It should respond to diverse needs and </a:t>
            </a:r>
            <a:r>
              <a:rPr lang="en-AU" sz="1400" i="1" dirty="0"/>
              <a:t>‘meet individuals where they are at</a:t>
            </a:r>
            <a:r>
              <a:rPr lang="en-AU" sz="1400" dirty="0"/>
              <a:t>.’ The referral point needs to provide tailored approaches to ensure it is culturally safe, accessible, and inclusive for everyone. </a:t>
            </a:r>
            <a:endParaRPr lang="en-AU" sz="1200" dirty="0"/>
          </a:p>
        </p:txBody>
      </p:sp>
      <p:sp>
        <p:nvSpPr>
          <p:cNvPr id="11" name="Rectangle 10">
            <a:extLst>
              <a:ext uri="{FF2B5EF4-FFF2-40B4-BE49-F238E27FC236}">
                <a16:creationId xmlns:a16="http://schemas.microsoft.com/office/drawing/2014/main" id="{C0512619-5DD9-4E45-B477-C4A016626922}"/>
              </a:ext>
              <a:ext uri="{C183D7F6-B498-43B3-948B-1728B52AA6E4}">
                <adec:decorative xmlns:adec="http://schemas.microsoft.com/office/drawing/2017/decorative" val="1"/>
              </a:ext>
            </a:extLst>
          </p:cNvPr>
          <p:cNvSpPr/>
          <p:nvPr/>
        </p:nvSpPr>
        <p:spPr>
          <a:xfrm>
            <a:off x="6961680" y="1932793"/>
            <a:ext cx="5417942" cy="5900486"/>
          </a:xfrm>
          <a:prstGeom prst="rect">
            <a:avLst/>
          </a:prstGeom>
          <a:solidFill>
            <a:srgbClr val="ED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2" name="TextBox 40">
            <a:extLst>
              <a:ext uri="{FF2B5EF4-FFF2-40B4-BE49-F238E27FC236}">
                <a16:creationId xmlns:a16="http://schemas.microsoft.com/office/drawing/2014/main" id="{8A1083A5-04E5-48D9-A523-C3CE6FE0668E}"/>
              </a:ext>
            </a:extLst>
          </p:cNvPr>
          <p:cNvSpPr txBox="1"/>
          <p:nvPr/>
        </p:nvSpPr>
        <p:spPr>
          <a:xfrm>
            <a:off x="6981649" y="1969103"/>
            <a:ext cx="5440095" cy="6093976"/>
          </a:xfrm>
          <a:prstGeom prst="rect">
            <a:avLst/>
          </a:prstGeom>
          <a:noFill/>
        </p:spPr>
        <p:txBody>
          <a:bodyPr wrap="square" rtlCol="0">
            <a:spAutoFit/>
          </a:bodyPr>
          <a:lstStyle>
            <a:defPPr>
              <a:defRPr kern="0"/>
            </a:defPPr>
          </a:lstStyle>
          <a:p>
            <a:pPr defTabSz="457200"/>
            <a:r>
              <a:rPr lang="en-AU" sz="1400" b="1" u="sng" dirty="0">
                <a:latin typeface="+mj-lt"/>
              </a:rPr>
              <a:t>Qualified staff provide localised knowledge and referrals for diverse needs</a:t>
            </a:r>
          </a:p>
          <a:p>
            <a:pPr defTabSz="457200"/>
            <a:r>
              <a:rPr lang="en-AU" sz="1400" dirty="0"/>
              <a:t>Collaborative, warm referrals informed by local knowledge and local partnerships will need to be a key feature of the referral point. Effective warm referrals required localised knowledge and understanding of the service landscape, including knowledge of high-quality and trusted services within a jurisdiction. Tailored information needs to be available and easily accessed.</a:t>
            </a:r>
          </a:p>
          <a:p>
            <a:pPr defTabSz="457200"/>
            <a:endParaRPr lang="en-AU" sz="1200" dirty="0"/>
          </a:p>
          <a:p>
            <a:pPr defTabSz="457200"/>
            <a:r>
              <a:rPr lang="en-AU" sz="1400" b="1" u="sng" dirty="0">
                <a:latin typeface="+mj-lt"/>
              </a:rPr>
              <a:t>Capacity and capability meet demand </a:t>
            </a:r>
          </a:p>
          <a:p>
            <a:pPr defTabSz="457200"/>
            <a:r>
              <a:rPr lang="en-AU" sz="1400" dirty="0"/>
              <a:t>The referral point needs to be sufficiently resourced to meet demand. It needs longevity and sustainability to establish trust with the community and service sector. Its technical capabilities need to be well-established and reliable to ensure it meets people’s needs. It needs to be integrated with the broader service system, and work to establish the referral point needs to recognise differences across jurisdictions in accessibility and availability of services, their capacity and resourcing. </a:t>
            </a:r>
          </a:p>
          <a:p>
            <a:pPr defTabSz="457200"/>
            <a:endParaRPr lang="en-AU" sz="1400" b="1" u="sng" dirty="0">
              <a:latin typeface="+mj-lt"/>
            </a:endParaRPr>
          </a:p>
          <a:p>
            <a:pPr defTabSz="457200"/>
            <a:r>
              <a:rPr lang="en-AU" sz="1400" b="1" u="sng" dirty="0">
                <a:latin typeface="+mj-lt"/>
              </a:rPr>
              <a:t>The workforce is equipped and supported to provide trauma-informed care </a:t>
            </a:r>
            <a:r>
              <a:rPr lang="en-AU" sz="1400" dirty="0"/>
              <a:t>All staff need to have the capability to be trauma-informed, culturally safe and accessible, and should have a holistic approach to support needs. Responding to complex trauma related to child sexual abuse requires a specialist skillset. Staff need to be trained and supported to understand and respond appropriately and adaptively to child sexual abuse in all contexts, including the ability to assess risks, identify and prioritise needs, and ensure safety. Vicarious trauma and burnout need to be well managed through training, clinical supervision and support, and task variety.</a:t>
            </a:r>
            <a:endParaRPr lang="en-AU" sz="1200" dirty="0"/>
          </a:p>
        </p:txBody>
      </p:sp>
      <p:sp>
        <p:nvSpPr>
          <p:cNvPr id="46" name="Rectangle 45">
            <a:extLst>
              <a:ext uri="{FF2B5EF4-FFF2-40B4-BE49-F238E27FC236}">
                <a16:creationId xmlns:a16="http://schemas.microsoft.com/office/drawing/2014/main" id="{95D86BDF-1FFC-46C9-8BA0-30C6A1C6FFDA}"/>
              </a:ext>
              <a:ext uri="{C183D7F6-B498-43B3-948B-1728B52AA6E4}">
                <adec:decorative xmlns:adec="http://schemas.microsoft.com/office/drawing/2017/decorative" val="1"/>
              </a:ext>
            </a:extLst>
          </p:cNvPr>
          <p:cNvSpPr/>
          <p:nvPr/>
        </p:nvSpPr>
        <p:spPr>
          <a:xfrm>
            <a:off x="6959498" y="7900510"/>
            <a:ext cx="5440095" cy="1473113"/>
          </a:xfrm>
          <a:prstGeom prst="rect">
            <a:avLst/>
          </a:prstGeom>
          <a:solidFill>
            <a:srgbClr val="ED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8" name="TextBox 40">
            <a:extLst>
              <a:ext uri="{FF2B5EF4-FFF2-40B4-BE49-F238E27FC236}">
                <a16:creationId xmlns:a16="http://schemas.microsoft.com/office/drawing/2014/main" id="{5E986708-24BA-4DCA-B0B2-D709F5291891}"/>
              </a:ext>
            </a:extLst>
          </p:cNvPr>
          <p:cNvSpPr txBox="1"/>
          <p:nvPr/>
        </p:nvSpPr>
        <p:spPr>
          <a:xfrm>
            <a:off x="6959495" y="7875072"/>
            <a:ext cx="4544527" cy="1446550"/>
          </a:xfrm>
          <a:prstGeom prst="rect">
            <a:avLst/>
          </a:prstGeom>
          <a:noFill/>
        </p:spPr>
        <p:txBody>
          <a:bodyPr wrap="square" numCol="1" rtlCol="0">
            <a:spAutoFit/>
          </a:bodyPr>
          <a:lstStyle>
            <a:defPPr>
              <a:defRPr kern="0"/>
            </a:defPPr>
          </a:lstStyle>
          <a:p>
            <a:r>
              <a:rPr lang="en-AU" sz="1600" b="1" dirty="0">
                <a:solidFill>
                  <a:srgbClr val="2C5771"/>
                </a:solidFill>
                <a:latin typeface="+mj-lt"/>
                <a:cs typeface="Tahoma"/>
              </a:rPr>
              <a:t>Next steps for the national point of referral</a:t>
            </a:r>
          </a:p>
          <a:p>
            <a:r>
              <a:rPr lang="en-AU" sz="1200" dirty="0">
                <a:solidFill>
                  <a:srgbClr val="2C5771"/>
                </a:solidFill>
                <a:latin typeface="+mj-lt"/>
                <a:cs typeface="Tahoma"/>
              </a:rPr>
              <a:t>Feedback from consultations with sector representatives, peak bodies and government agencies, as well as from individuals and communities (see </a:t>
            </a:r>
            <a:r>
              <a:rPr lang="en-AU" sz="1200" i="1" dirty="0">
                <a:solidFill>
                  <a:srgbClr val="2C5771"/>
                </a:solidFill>
                <a:latin typeface="+mj-lt"/>
                <a:cs typeface="Tahoma"/>
              </a:rPr>
              <a:t>National Point of Referral </a:t>
            </a:r>
            <a:r>
              <a:rPr lang="en-AU" sz="1200" dirty="0">
                <a:solidFill>
                  <a:srgbClr val="2C5771"/>
                </a:solidFill>
                <a:latin typeface="+mj-lt"/>
                <a:cs typeface="Tahoma"/>
              </a:rPr>
              <a:t>- </a:t>
            </a:r>
            <a:r>
              <a:rPr lang="en-AU" sz="1200" i="1" dirty="0">
                <a:solidFill>
                  <a:srgbClr val="2C5771"/>
                </a:solidFill>
                <a:latin typeface="+mj-lt"/>
                <a:cs typeface="Tahoma"/>
              </a:rPr>
              <a:t>Community Consultations Summary 2023</a:t>
            </a:r>
            <a:r>
              <a:rPr lang="en-AU" sz="1200" dirty="0">
                <a:solidFill>
                  <a:srgbClr val="2C5771"/>
                </a:solidFill>
                <a:latin typeface="+mj-lt"/>
                <a:cs typeface="Tahoma"/>
              </a:rPr>
              <a:t>) will inform the design and delivery of the national point of referral. The National Office is working with states and territories to finalise the proposed service model in early-mid 2024.  </a:t>
            </a:r>
            <a:r>
              <a:rPr lang="en-AU" sz="1200" i="1" dirty="0">
                <a:solidFill>
                  <a:srgbClr val="2C5771"/>
                </a:solidFill>
                <a:latin typeface="+mj-lt"/>
                <a:cs typeface="Tahoma"/>
              </a:rPr>
              <a:t> </a:t>
            </a:r>
          </a:p>
        </p:txBody>
      </p:sp>
      <p:pic>
        <p:nvPicPr>
          <p:cNvPr id="6" name="Picture 5" descr="An outline image of Australia. Contains no information or text.">
            <a:extLst>
              <a:ext uri="{FF2B5EF4-FFF2-40B4-BE49-F238E27FC236}">
                <a16:creationId xmlns:a16="http://schemas.microsoft.com/office/drawing/2014/main" id="{8D7A20C8-885B-4974-B52F-517F4A8902C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89078" y="8320626"/>
            <a:ext cx="1000902" cy="1000902"/>
          </a:xfrm>
          <a:prstGeom prst="rect">
            <a:avLst/>
          </a:prstGeom>
        </p:spPr>
      </p:pic>
    </p:spTree>
    <p:extLst>
      <p:ext uri="{BB962C8B-B14F-4D97-AF65-F5344CB8AC3E}">
        <p14:creationId xmlns:p14="http://schemas.microsoft.com/office/powerpoint/2010/main" val="10841544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3775</Words>
  <Application>Microsoft Office PowerPoint</Application>
  <PresentationFormat>A3 Paper (297x420 mm)</PresentationFormat>
  <Paragraphs>201</Paragraphs>
  <Slides>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Century Gothic</vt:lpstr>
      <vt:lpstr>Tahoma</vt:lpstr>
      <vt:lpstr>Office Theme</vt:lpstr>
      <vt:lpstr>Slide 1: National Point of Referral – Service Sector and Government Consultations 2023</vt:lpstr>
      <vt:lpstr>Slide 2: National Point of Referral - Service Sector and Government Consultations Summary 2023 </vt:lpstr>
      <vt:lpstr>Slide 3: National Point of Referral – Service Sector and Government Consultations 2023</vt:lpstr>
      <vt:lpstr>Slide 4: National Point of Referral – Service Sector and Government Consultations 2023</vt:lpstr>
      <vt:lpstr>Slide 5: National Point of Referral - Service Sector and Government Consultations Summary 2023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 – National Point of Referral - Service Sector and Government Consultations Summary 2023</dc:title>
  <dc:creator/>
  <cp:lastModifiedBy/>
  <cp:revision>1</cp:revision>
  <dcterms:created xsi:type="dcterms:W3CDTF">2024-01-24T22:06:06Z</dcterms:created>
  <dcterms:modified xsi:type="dcterms:W3CDTF">2024-01-24T22:06:13Z</dcterms:modified>
</cp:coreProperties>
</file>