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Montserrat" panose="020B0604020202020204" charset="0"/>
      <p:regular r:id="rId29"/>
      <p:bold r:id="rId30"/>
      <p:italic r:id="rId31"/>
      <p:boldItalic r:id="rId32"/>
    </p:embeddedFont>
    <p:embeddedFont>
      <p:font typeface="Montserrat Bold" panose="020B0604020202020204" charset="0"/>
      <p:regular r:id="rId33"/>
      <p:bold r:id="rId34"/>
    </p:embeddedFont>
    <p:embeddedFont>
      <p:font typeface="Montserrat Italics" panose="020B060402020202020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autoAdjust="0"/>
    <p:restoredTop sz="82222" autoAdjust="0"/>
  </p:normalViewPr>
  <p:slideViewPr>
    <p:cSldViewPr>
      <p:cViewPr varScale="1">
        <p:scale>
          <a:sx n="63" d="100"/>
          <a:sy n="63" d="100"/>
        </p:scale>
        <p:origin x="109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2B0D5-B2A1-4AB9-8F33-C516A8A3721E}" type="datetimeFigureOut">
              <a:rPr lang="en-AU" smtClean="0"/>
              <a:t>17/06/2025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746AA-E5E3-4287-987C-4D8AB61E9196}" type="slidenum">
              <a:rPr lang="en-AU" smtClean="0"/>
              <a:t>‹#›</a:t>
            </a:fld>
            <a:endParaRPr lang="en-AU"/>
          </a:p>
        </p:txBody>
      </p:sp>
    </p:spTree>
    <p:extLst>
      <p:ext uri="{BB962C8B-B14F-4D97-AF65-F5344CB8AC3E}">
        <p14:creationId xmlns:p14="http://schemas.microsoft.com/office/powerpoint/2010/main" val="314599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C746AA-E5E3-4287-987C-4D8AB61E9196}" type="slidenum">
              <a:rPr lang="en-AU" smtClean="0"/>
              <a:t>3</a:t>
            </a:fld>
            <a:endParaRPr lang="en-AU"/>
          </a:p>
        </p:txBody>
      </p:sp>
    </p:spTree>
    <p:extLst>
      <p:ext uri="{BB962C8B-B14F-4D97-AF65-F5344CB8AC3E}">
        <p14:creationId xmlns:p14="http://schemas.microsoft.com/office/powerpoint/2010/main" val="152942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C746AA-E5E3-4287-987C-4D8AB61E9196}" type="slidenum">
              <a:rPr lang="en-AU" smtClean="0"/>
              <a:t>5</a:t>
            </a:fld>
            <a:endParaRPr lang="en-AU"/>
          </a:p>
        </p:txBody>
      </p:sp>
    </p:spTree>
    <p:extLst>
      <p:ext uri="{BB962C8B-B14F-4D97-AF65-F5344CB8AC3E}">
        <p14:creationId xmlns:p14="http://schemas.microsoft.com/office/powerpoint/2010/main" val="3007116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C746AA-E5E3-4287-987C-4D8AB61E9196}" type="slidenum">
              <a:rPr lang="en-AU" smtClean="0"/>
              <a:t>7</a:t>
            </a:fld>
            <a:endParaRPr lang="en-AU"/>
          </a:p>
        </p:txBody>
      </p:sp>
    </p:spTree>
    <p:extLst>
      <p:ext uri="{BB962C8B-B14F-4D97-AF65-F5344CB8AC3E}">
        <p14:creationId xmlns:p14="http://schemas.microsoft.com/office/powerpoint/2010/main" val="2642042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C746AA-E5E3-4287-987C-4D8AB61E9196}" type="slidenum">
              <a:rPr lang="en-AU" smtClean="0"/>
              <a:t>16</a:t>
            </a:fld>
            <a:endParaRPr lang="en-AU"/>
          </a:p>
        </p:txBody>
      </p:sp>
    </p:spTree>
    <p:extLst>
      <p:ext uri="{BB962C8B-B14F-4D97-AF65-F5344CB8AC3E}">
        <p14:creationId xmlns:p14="http://schemas.microsoft.com/office/powerpoint/2010/main" val="378384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C746AA-E5E3-4287-987C-4D8AB61E9196}" type="slidenum">
              <a:rPr lang="en-AU" smtClean="0"/>
              <a:t>19</a:t>
            </a:fld>
            <a:endParaRPr lang="en-AU"/>
          </a:p>
        </p:txBody>
      </p:sp>
    </p:spTree>
    <p:extLst>
      <p:ext uri="{BB962C8B-B14F-4D97-AF65-F5344CB8AC3E}">
        <p14:creationId xmlns:p14="http://schemas.microsoft.com/office/powerpoint/2010/main" val="3746217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ww.childsafety.gov.au/about-child-sexual-abuse" TargetMode="Externa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s://www.childsafety.gov.au/resources/grooming-factsheet" TargetMode="External"/><Relationship Id="rId5" Type="http://schemas.openxmlformats.org/officeDocument/2006/relationships/hyperlink" Target="https://www.childsafety.gov.au/resources/child-sexual-abuse-get-facts"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https://www.childsafety.gov.au/having-conversations"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55CG0SCwHU&amp;t=1s"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hyperlink" Target="https://www.childsafety.gov.au/storybook" TargetMode="External"/><Relationship Id="rId4" Type="http://schemas.openxmlformats.org/officeDocument/2006/relationships/hyperlink" Target="https://www.youtube.com/watch?v=S5HTQlnzQN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hyperlink" Target="https://www.childsafety.gov.au/having-conversations/building-safety-team" TargetMode="Externa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hyperlink" Target="https://www.childsafety.gov.au/storybook#body-safety-books-and-resources" TargetMode="Externa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hyperlink" Target="https://www.childsafety.gov.au/having-conversations/resources-teach-body-safety/activity-booklet" TargetMode="External"/><Relationship Id="rId4" Type="http://schemas.openxmlformats.org/officeDocument/2006/relationships/hyperlink" Target="https://www.childsafety.gov.au/storybook"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Q3nZDUt0W5A?feature=oembed" TargetMode="External"/><Relationship Id="rId5" Type="http://schemas.openxmlformats.org/officeDocument/2006/relationships/image" Target="../media/image39.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hyperlink" Target="https://comms.external.ag.gov.au/ch/107371/1760x/11/A1knqWKgPguLoLW9F3Pxext69HKGl3Gp8bT9Z5nL.html" TargetMode="Externa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hyperlink" Target="https://comms.external.ag.gov.au/ch/107371/1760x/50/A1knqWKgPguLoLW9F3Pxfv.dcvDkMjBPRIk5eh.Z.html" TargetMode="External"/><Relationship Id="rId5" Type="http://schemas.openxmlformats.org/officeDocument/2006/relationships/hyperlink" Target="https://comms.external.ag.gov.au/ch/107371/1760x/116/A1knqWKgPguLoLW9F3PxeR9EWxgFhSB2L_kgHsv4.html" TargetMode="External"/><Relationship Id="rId4" Type="http://schemas.openxmlformats.org/officeDocument/2006/relationships/hyperlink" Target="https://www.childsafety.gov.au/get-involved"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_K27LGBUxlA?feature=oembed" TargetMode="External"/><Relationship Id="rId5" Type="http://schemas.openxmlformats.org/officeDocument/2006/relationships/image" Target="../media/image47.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FXLT045_b7Q?feature=oembed" TargetMode="External"/><Relationship Id="rId5" Type="http://schemas.openxmlformats.org/officeDocument/2006/relationships/image" Target="../media/image12.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JFihtTF7_Uc?feature=oembed" TargetMode="External"/><Relationship Id="rId5" Type="http://schemas.openxmlformats.org/officeDocument/2006/relationships/image" Target="../media/image14.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1223"/>
        </a:solidFill>
        <a:effectLst/>
      </p:bgPr>
    </p:bg>
    <p:spTree>
      <p:nvGrpSpPr>
        <p:cNvPr id="1" name=""/>
        <p:cNvGrpSpPr/>
        <p:nvPr/>
      </p:nvGrpSpPr>
      <p:grpSpPr>
        <a:xfrm>
          <a:off x="0" y="0"/>
          <a:ext cx="0" cy="0"/>
          <a:chOff x="0" y="0"/>
          <a:chExt cx="0" cy="0"/>
        </a:xfrm>
      </p:grpSpPr>
      <p:grpSp>
        <p:nvGrpSpPr>
          <p:cNvPr id="2" name="Group 2"/>
          <p:cNvGrpSpPr/>
          <p:nvPr/>
        </p:nvGrpSpPr>
        <p:grpSpPr>
          <a:xfrm>
            <a:off x="549209"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5643" y="3223520"/>
            <a:ext cx="18523582" cy="3839961"/>
            <a:chOff x="0" y="0"/>
            <a:chExt cx="4878639" cy="1011348"/>
          </a:xfrm>
        </p:grpSpPr>
        <p:sp>
          <p:nvSpPr>
            <p:cNvPr id="6" name="Freeform 6"/>
            <p:cNvSpPr/>
            <p:nvPr/>
          </p:nvSpPr>
          <p:spPr>
            <a:xfrm>
              <a:off x="0" y="0"/>
              <a:ext cx="4878639" cy="1011348"/>
            </a:xfrm>
            <a:custGeom>
              <a:avLst/>
              <a:gdLst/>
              <a:ahLst/>
              <a:cxnLst/>
              <a:rect l="l" t="t" r="r" b="b"/>
              <a:pathLst>
                <a:path w="4878639" h="1011348">
                  <a:moveTo>
                    <a:pt x="0" y="0"/>
                  </a:moveTo>
                  <a:lnTo>
                    <a:pt x="4878639" y="0"/>
                  </a:lnTo>
                  <a:lnTo>
                    <a:pt x="4878639" y="1011348"/>
                  </a:lnTo>
                  <a:lnTo>
                    <a:pt x="0" y="1011348"/>
                  </a:lnTo>
                  <a:close/>
                </a:path>
              </a:pathLst>
            </a:custGeom>
            <a:solidFill>
              <a:srgbClr val="F48263"/>
            </a:solidFill>
          </p:spPr>
          <p:txBody>
            <a:bodyPr/>
            <a:lstStyle/>
            <a:p>
              <a:endParaRPr lang="en-US"/>
            </a:p>
          </p:txBody>
        </p:sp>
        <p:sp>
          <p:nvSpPr>
            <p:cNvPr id="7" name="TextBox 7"/>
            <p:cNvSpPr txBox="1"/>
            <p:nvPr/>
          </p:nvSpPr>
          <p:spPr>
            <a:xfrm>
              <a:off x="0" y="-38100"/>
              <a:ext cx="4878639" cy="1049448"/>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a:off x="1343025" y="8241387"/>
            <a:ext cx="6157259" cy="1016913"/>
          </a:xfrm>
          <a:custGeom>
            <a:avLst/>
            <a:gdLst/>
            <a:ahLst/>
            <a:cxnLst/>
            <a:rect l="l" t="t" r="r" b="b"/>
            <a:pathLst>
              <a:path w="6157259" h="1016913">
                <a:moveTo>
                  <a:pt x="0" y="0"/>
                </a:moveTo>
                <a:lnTo>
                  <a:pt x="6157259" y="0"/>
                </a:lnTo>
                <a:lnTo>
                  <a:pt x="6157259" y="1016913"/>
                </a:lnTo>
                <a:lnTo>
                  <a:pt x="0" y="1016913"/>
                </a:lnTo>
                <a:lnTo>
                  <a:pt x="0" y="0"/>
                </a:lnTo>
                <a:close/>
              </a:path>
            </a:pathLst>
          </a:custGeom>
          <a:blipFill>
            <a:blip r:embed="rId2"/>
            <a:stretch>
              <a:fillRect/>
            </a:stretch>
          </a:blipFill>
        </p:spPr>
        <p:txBody>
          <a:bodyPr/>
          <a:lstStyle/>
          <a:p>
            <a:endParaRPr lang="en-US"/>
          </a:p>
        </p:txBody>
      </p:sp>
      <p:sp>
        <p:nvSpPr>
          <p:cNvPr id="9" name="Freeform 9"/>
          <p:cNvSpPr/>
          <p:nvPr/>
        </p:nvSpPr>
        <p:spPr>
          <a:xfrm>
            <a:off x="1343025" y="3638824"/>
            <a:ext cx="6640008" cy="2338160"/>
          </a:xfrm>
          <a:custGeom>
            <a:avLst/>
            <a:gdLst/>
            <a:ahLst/>
            <a:cxnLst/>
            <a:rect l="l" t="t" r="r" b="b"/>
            <a:pathLst>
              <a:path w="6640008" h="2338160">
                <a:moveTo>
                  <a:pt x="0" y="0"/>
                </a:moveTo>
                <a:lnTo>
                  <a:pt x="6640008" y="0"/>
                </a:lnTo>
                <a:lnTo>
                  <a:pt x="6640008" y="2338160"/>
                </a:lnTo>
                <a:lnTo>
                  <a:pt x="0" y="2338160"/>
                </a:lnTo>
                <a:lnTo>
                  <a:pt x="0" y="0"/>
                </a:lnTo>
                <a:close/>
              </a:path>
            </a:pathLst>
          </a:custGeom>
          <a:blipFill>
            <a:blip r:embed="rId3"/>
            <a:stretch>
              <a:fillRect/>
            </a:stretch>
          </a:blipFill>
        </p:spPr>
        <p:txBody>
          <a:bodyPr/>
          <a:lstStyle/>
          <a:p>
            <a:endParaRPr lang="en-US"/>
          </a:p>
        </p:txBody>
      </p:sp>
      <p:sp>
        <p:nvSpPr>
          <p:cNvPr id="10" name="Freeform 10"/>
          <p:cNvSpPr/>
          <p:nvPr/>
        </p:nvSpPr>
        <p:spPr>
          <a:xfrm>
            <a:off x="11655566" y="1028700"/>
            <a:ext cx="4708524" cy="2648545"/>
          </a:xfrm>
          <a:custGeom>
            <a:avLst/>
            <a:gdLst/>
            <a:ahLst/>
            <a:cxnLst/>
            <a:rect l="l" t="t" r="r" b="b"/>
            <a:pathLst>
              <a:path w="4708524" h="2648545">
                <a:moveTo>
                  <a:pt x="0" y="0"/>
                </a:moveTo>
                <a:lnTo>
                  <a:pt x="4708524" y="0"/>
                </a:lnTo>
                <a:lnTo>
                  <a:pt x="4708524" y="2648545"/>
                </a:lnTo>
                <a:lnTo>
                  <a:pt x="0" y="2648545"/>
                </a:lnTo>
                <a:lnTo>
                  <a:pt x="0" y="0"/>
                </a:lnTo>
                <a:close/>
              </a:path>
            </a:pathLst>
          </a:custGeom>
          <a:blipFill>
            <a:blip r:embed="rId4"/>
            <a:stretch>
              <a:fillRect/>
            </a:stretch>
          </a:blipFill>
        </p:spPr>
        <p:txBody>
          <a:bodyPr/>
          <a:lstStyle/>
          <a:p>
            <a:endParaRPr lang="en-US"/>
          </a:p>
        </p:txBody>
      </p:sp>
      <p:sp>
        <p:nvSpPr>
          <p:cNvPr id="11" name="Freeform 11"/>
          <p:cNvSpPr/>
          <p:nvPr/>
        </p:nvSpPr>
        <p:spPr>
          <a:xfrm>
            <a:off x="11655566" y="3819674"/>
            <a:ext cx="4708524" cy="2648545"/>
          </a:xfrm>
          <a:custGeom>
            <a:avLst/>
            <a:gdLst/>
            <a:ahLst/>
            <a:cxnLst/>
            <a:rect l="l" t="t" r="r" b="b"/>
            <a:pathLst>
              <a:path w="4708524" h="2648545">
                <a:moveTo>
                  <a:pt x="0" y="0"/>
                </a:moveTo>
                <a:lnTo>
                  <a:pt x="4708524" y="0"/>
                </a:lnTo>
                <a:lnTo>
                  <a:pt x="4708524" y="2648545"/>
                </a:lnTo>
                <a:lnTo>
                  <a:pt x="0" y="2648545"/>
                </a:lnTo>
                <a:lnTo>
                  <a:pt x="0" y="0"/>
                </a:lnTo>
                <a:close/>
              </a:path>
            </a:pathLst>
          </a:custGeom>
          <a:blipFill>
            <a:blip r:embed="rId5"/>
            <a:stretch>
              <a:fillRect/>
            </a:stretch>
          </a:blipFill>
        </p:spPr>
        <p:txBody>
          <a:bodyPr/>
          <a:lstStyle/>
          <a:p>
            <a:endParaRPr lang="en-US"/>
          </a:p>
        </p:txBody>
      </p:sp>
      <p:sp>
        <p:nvSpPr>
          <p:cNvPr id="12" name="Freeform 12"/>
          <p:cNvSpPr/>
          <p:nvPr/>
        </p:nvSpPr>
        <p:spPr>
          <a:xfrm>
            <a:off x="11657152" y="6610647"/>
            <a:ext cx="4706938" cy="2647653"/>
          </a:xfrm>
          <a:custGeom>
            <a:avLst/>
            <a:gdLst/>
            <a:ahLst/>
            <a:cxnLst/>
            <a:rect l="l" t="t" r="r" b="b"/>
            <a:pathLst>
              <a:path w="4706938" h="2647653">
                <a:moveTo>
                  <a:pt x="0" y="0"/>
                </a:moveTo>
                <a:lnTo>
                  <a:pt x="4706938" y="0"/>
                </a:lnTo>
                <a:lnTo>
                  <a:pt x="4706938" y="2647653"/>
                </a:lnTo>
                <a:lnTo>
                  <a:pt x="0" y="2647653"/>
                </a:lnTo>
                <a:lnTo>
                  <a:pt x="0" y="0"/>
                </a:lnTo>
                <a:close/>
              </a:path>
            </a:pathLst>
          </a:custGeom>
          <a:blipFill>
            <a:blip r:embed="rId6"/>
            <a:stretch>
              <a:fillRect/>
            </a:stretch>
          </a:blipFill>
        </p:spPr>
        <p:txBody>
          <a:bodyPr/>
          <a:lstStyle/>
          <a:p>
            <a:endParaRPr lang="en-US"/>
          </a:p>
        </p:txBody>
      </p:sp>
      <p:sp>
        <p:nvSpPr>
          <p:cNvPr id="13" name="TextBox 13"/>
          <p:cNvSpPr txBox="1"/>
          <p:nvPr/>
        </p:nvSpPr>
        <p:spPr>
          <a:xfrm>
            <a:off x="1468558" y="6225900"/>
            <a:ext cx="5139035" cy="471806"/>
          </a:xfrm>
          <a:prstGeom prst="rect">
            <a:avLst/>
          </a:prstGeom>
        </p:spPr>
        <p:txBody>
          <a:bodyPr lIns="0" tIns="0" rIns="0" bIns="0" rtlCol="0" anchor="t">
            <a:spAutoFit/>
          </a:bodyPr>
          <a:lstStyle/>
          <a:p>
            <a:pPr algn="l">
              <a:lnSpc>
                <a:spcPts val="3919"/>
              </a:lnSpc>
              <a:spcBef>
                <a:spcPct val="0"/>
              </a:spcBef>
            </a:pPr>
            <a:r>
              <a:rPr lang="en-US" sz="2799" b="1">
                <a:solidFill>
                  <a:srgbClr val="000000"/>
                </a:solidFill>
                <a:latin typeface="Montserrat Bold"/>
                <a:ea typeface="Montserrat Bold"/>
                <a:cs typeface="Montserrat Bold"/>
                <a:sym typeface="Montserrat Bold"/>
              </a:rPr>
              <a:t>Parents’ night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8262"/>
        </a:solidFill>
        <a:effectLst/>
      </p:bgPr>
    </p:bg>
    <p:spTree>
      <p:nvGrpSpPr>
        <p:cNvPr id="1" name=""/>
        <p:cNvGrpSpPr/>
        <p:nvPr/>
      </p:nvGrpSpPr>
      <p:grpSpPr>
        <a:xfrm>
          <a:off x="0" y="0"/>
          <a:ext cx="0" cy="0"/>
          <a:chOff x="0" y="0"/>
          <a:chExt cx="0" cy="0"/>
        </a:xfrm>
      </p:grpSpPr>
      <p:grpSp>
        <p:nvGrpSpPr>
          <p:cNvPr id="2" name="Group 2"/>
          <p:cNvGrpSpPr/>
          <p:nvPr/>
        </p:nvGrpSpPr>
        <p:grpSpPr>
          <a:xfrm>
            <a:off x="549209"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791" y="867704"/>
            <a:ext cx="18523582" cy="1138626"/>
            <a:chOff x="0" y="0"/>
            <a:chExt cx="4878639" cy="299885"/>
          </a:xfrm>
        </p:grpSpPr>
        <p:sp>
          <p:nvSpPr>
            <p:cNvPr id="6" name="Freeform 6"/>
            <p:cNvSpPr/>
            <p:nvPr/>
          </p:nvSpPr>
          <p:spPr>
            <a:xfrm>
              <a:off x="0" y="0"/>
              <a:ext cx="4878639" cy="299885"/>
            </a:xfrm>
            <a:custGeom>
              <a:avLst/>
              <a:gdLst/>
              <a:ahLst/>
              <a:cxnLst/>
              <a:rect l="l" t="t" r="r" b="b"/>
              <a:pathLst>
                <a:path w="4878639" h="299885">
                  <a:moveTo>
                    <a:pt x="0" y="0"/>
                  </a:moveTo>
                  <a:lnTo>
                    <a:pt x="4878639" y="0"/>
                  </a:lnTo>
                  <a:lnTo>
                    <a:pt x="4878639" y="299885"/>
                  </a:lnTo>
                  <a:lnTo>
                    <a:pt x="0" y="299885"/>
                  </a:lnTo>
                  <a:close/>
                </a:path>
              </a:pathLst>
            </a:custGeom>
            <a:solidFill>
              <a:srgbClr val="0D1223"/>
            </a:solidFill>
          </p:spPr>
          <p:txBody>
            <a:bodyPr/>
            <a:lstStyle/>
            <a:p>
              <a:endParaRPr lang="en-US"/>
            </a:p>
          </p:txBody>
        </p:sp>
        <p:sp>
          <p:nvSpPr>
            <p:cNvPr id="7" name="TextBox 7"/>
            <p:cNvSpPr txBox="1"/>
            <p:nvPr/>
          </p:nvSpPr>
          <p:spPr>
            <a:xfrm>
              <a:off x="0" y="-38100"/>
              <a:ext cx="4878639" cy="337985"/>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a:off x="1613575" y="2662901"/>
            <a:ext cx="3827337" cy="5451056"/>
          </a:xfrm>
          <a:custGeom>
            <a:avLst/>
            <a:gdLst/>
            <a:ahLst/>
            <a:cxnLst/>
            <a:rect l="l" t="t" r="r" b="b"/>
            <a:pathLst>
              <a:path w="3827337" h="5451056">
                <a:moveTo>
                  <a:pt x="0" y="0"/>
                </a:moveTo>
                <a:lnTo>
                  <a:pt x="3827338" y="0"/>
                </a:lnTo>
                <a:lnTo>
                  <a:pt x="3827338" y="5451055"/>
                </a:lnTo>
                <a:lnTo>
                  <a:pt x="0" y="5451055"/>
                </a:lnTo>
                <a:lnTo>
                  <a:pt x="0" y="0"/>
                </a:lnTo>
                <a:close/>
              </a:path>
            </a:pathLst>
          </a:custGeom>
          <a:blipFill>
            <a:blip r:embed="rId2"/>
            <a:stretch>
              <a:fillRect/>
            </a:stretch>
          </a:blipFill>
        </p:spPr>
        <p:txBody>
          <a:bodyPr/>
          <a:lstStyle/>
          <a:p>
            <a:endParaRPr lang="en-US"/>
          </a:p>
        </p:txBody>
      </p:sp>
      <p:sp>
        <p:nvSpPr>
          <p:cNvPr id="9" name="Freeform 9"/>
          <p:cNvSpPr/>
          <p:nvPr/>
        </p:nvSpPr>
        <p:spPr>
          <a:xfrm>
            <a:off x="7128920" y="2662901"/>
            <a:ext cx="3916552" cy="5451056"/>
          </a:xfrm>
          <a:custGeom>
            <a:avLst/>
            <a:gdLst/>
            <a:ahLst/>
            <a:cxnLst/>
            <a:rect l="l" t="t" r="r" b="b"/>
            <a:pathLst>
              <a:path w="3916552" h="5451056">
                <a:moveTo>
                  <a:pt x="0" y="0"/>
                </a:moveTo>
                <a:lnTo>
                  <a:pt x="3916552" y="0"/>
                </a:lnTo>
                <a:lnTo>
                  <a:pt x="3916552" y="5451055"/>
                </a:lnTo>
                <a:lnTo>
                  <a:pt x="0" y="5451055"/>
                </a:lnTo>
                <a:lnTo>
                  <a:pt x="0" y="0"/>
                </a:lnTo>
                <a:close/>
              </a:path>
            </a:pathLst>
          </a:custGeom>
          <a:blipFill>
            <a:blip r:embed="rId3"/>
            <a:stretch>
              <a:fillRect/>
            </a:stretch>
          </a:blipFill>
        </p:spPr>
        <p:txBody>
          <a:bodyPr/>
          <a:lstStyle/>
          <a:p>
            <a:endParaRPr lang="en-US"/>
          </a:p>
        </p:txBody>
      </p:sp>
      <p:sp>
        <p:nvSpPr>
          <p:cNvPr id="10" name="Freeform 10"/>
          <p:cNvSpPr/>
          <p:nvPr/>
        </p:nvSpPr>
        <p:spPr>
          <a:xfrm>
            <a:off x="12808490" y="2662901"/>
            <a:ext cx="3865935" cy="5451056"/>
          </a:xfrm>
          <a:custGeom>
            <a:avLst/>
            <a:gdLst/>
            <a:ahLst/>
            <a:cxnLst/>
            <a:rect l="l" t="t" r="r" b="b"/>
            <a:pathLst>
              <a:path w="3865935" h="5451056">
                <a:moveTo>
                  <a:pt x="0" y="0"/>
                </a:moveTo>
                <a:lnTo>
                  <a:pt x="3865935" y="0"/>
                </a:lnTo>
                <a:lnTo>
                  <a:pt x="3865935" y="5451055"/>
                </a:lnTo>
                <a:lnTo>
                  <a:pt x="0" y="5451055"/>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700" y="1105229"/>
            <a:ext cx="8076307" cy="596901"/>
          </a:xfrm>
          <a:prstGeom prst="rect">
            <a:avLst/>
          </a:prstGeom>
        </p:spPr>
        <p:txBody>
          <a:bodyPr lIns="0" tIns="0" rIns="0" bIns="0" rtlCol="0" anchor="t">
            <a:spAutoFit/>
          </a:bodyPr>
          <a:lstStyle/>
          <a:p>
            <a:pPr algn="l">
              <a:lnSpc>
                <a:spcPts val="4899"/>
              </a:lnSpc>
              <a:spcBef>
                <a:spcPct val="0"/>
              </a:spcBef>
            </a:pPr>
            <a:r>
              <a:rPr lang="en-US" sz="3499" b="1">
                <a:solidFill>
                  <a:srgbClr val="FFFFFF"/>
                </a:solidFill>
                <a:latin typeface="Montserrat Bold"/>
                <a:ea typeface="Montserrat Bold"/>
                <a:cs typeface="Montserrat Bold"/>
                <a:sym typeface="Montserrat Bold"/>
              </a:rPr>
              <a:t>Resources to understand the topic</a:t>
            </a:r>
          </a:p>
        </p:txBody>
      </p:sp>
      <p:sp>
        <p:nvSpPr>
          <p:cNvPr id="12" name="TextBox 12"/>
          <p:cNvSpPr txBox="1"/>
          <p:nvPr/>
        </p:nvSpPr>
        <p:spPr>
          <a:xfrm>
            <a:off x="2023257" y="8153674"/>
            <a:ext cx="3043597" cy="559437"/>
          </a:xfrm>
          <a:prstGeom prst="rect">
            <a:avLst/>
          </a:prstGeom>
        </p:spPr>
        <p:txBody>
          <a:bodyPr lIns="0" tIns="0" rIns="0" bIns="0" rtlCol="0" anchor="t">
            <a:spAutoFit/>
          </a:bodyPr>
          <a:lstStyle/>
          <a:p>
            <a:pPr algn="ctr">
              <a:lnSpc>
                <a:spcPts val="4939"/>
              </a:lnSpc>
            </a:pPr>
            <a:r>
              <a:rPr lang="en-US" sz="2599" u="sng">
                <a:solidFill>
                  <a:srgbClr val="000000"/>
                </a:solidFill>
                <a:latin typeface="Montserrat"/>
                <a:ea typeface="Montserrat"/>
                <a:cs typeface="Montserrat"/>
                <a:sym typeface="Montserrat"/>
                <a:hlinkClick r:id="rId5" tooltip="https://www.childsafety.gov.au/resources/child-sexual-abuse-get-facts"/>
              </a:rPr>
              <a:t>Get the facts</a:t>
            </a:r>
          </a:p>
        </p:txBody>
      </p:sp>
      <p:sp>
        <p:nvSpPr>
          <p:cNvPr id="13" name="TextBox 13"/>
          <p:cNvSpPr txBox="1"/>
          <p:nvPr/>
        </p:nvSpPr>
        <p:spPr>
          <a:xfrm>
            <a:off x="7403963" y="8153674"/>
            <a:ext cx="3480074" cy="559437"/>
          </a:xfrm>
          <a:prstGeom prst="rect">
            <a:avLst/>
          </a:prstGeom>
        </p:spPr>
        <p:txBody>
          <a:bodyPr lIns="0" tIns="0" rIns="0" bIns="0" rtlCol="0" anchor="t">
            <a:spAutoFit/>
          </a:bodyPr>
          <a:lstStyle/>
          <a:p>
            <a:pPr algn="ctr">
              <a:lnSpc>
                <a:spcPts val="4939"/>
              </a:lnSpc>
            </a:pPr>
            <a:r>
              <a:rPr lang="en-US" sz="2599" u="sng">
                <a:solidFill>
                  <a:srgbClr val="000000"/>
                </a:solidFill>
                <a:latin typeface="Montserrat"/>
                <a:ea typeface="Montserrat"/>
                <a:cs typeface="Montserrat"/>
                <a:sym typeface="Montserrat"/>
                <a:hlinkClick r:id="rId6" tooltip="https://www.childsafety.gov.au/resources/grooming-factsheet"/>
              </a:rPr>
              <a:t>Grooming factsheet</a:t>
            </a:r>
          </a:p>
        </p:txBody>
      </p:sp>
      <p:sp>
        <p:nvSpPr>
          <p:cNvPr id="14" name="TextBox 14"/>
          <p:cNvSpPr txBox="1"/>
          <p:nvPr/>
        </p:nvSpPr>
        <p:spPr>
          <a:xfrm>
            <a:off x="13001420" y="8153674"/>
            <a:ext cx="3480074" cy="559437"/>
          </a:xfrm>
          <a:prstGeom prst="rect">
            <a:avLst/>
          </a:prstGeom>
        </p:spPr>
        <p:txBody>
          <a:bodyPr lIns="0" tIns="0" rIns="0" bIns="0" rtlCol="0" anchor="t">
            <a:spAutoFit/>
          </a:bodyPr>
          <a:lstStyle/>
          <a:p>
            <a:pPr algn="ctr">
              <a:lnSpc>
                <a:spcPts val="4939"/>
              </a:lnSpc>
            </a:pPr>
            <a:r>
              <a:rPr lang="en-US" sz="2599" u="sng">
                <a:solidFill>
                  <a:srgbClr val="000000"/>
                </a:solidFill>
                <a:latin typeface="Montserrat"/>
                <a:ea typeface="Montserrat"/>
                <a:cs typeface="Montserrat"/>
                <a:sym typeface="Montserrat"/>
                <a:hlinkClick r:id="rId7" tooltip="https://www.childsafety.gov.au/about-child-sexual-abuse"/>
              </a:rPr>
              <a:t>Informational pages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8262"/>
        </a:solidFill>
        <a:effectLst/>
      </p:bgPr>
    </p:bg>
    <p:spTree>
      <p:nvGrpSpPr>
        <p:cNvPr id="1" name=""/>
        <p:cNvGrpSpPr/>
        <p:nvPr/>
      </p:nvGrpSpPr>
      <p:grpSpPr>
        <a:xfrm>
          <a:off x="0" y="0"/>
          <a:ext cx="0" cy="0"/>
          <a:chOff x="0" y="0"/>
          <a:chExt cx="0" cy="0"/>
        </a:xfrm>
      </p:grpSpPr>
      <p:grpSp>
        <p:nvGrpSpPr>
          <p:cNvPr id="2" name="Group 2"/>
          <p:cNvGrpSpPr/>
          <p:nvPr/>
        </p:nvGrpSpPr>
        <p:grpSpPr>
          <a:xfrm>
            <a:off x="549209"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791" y="867704"/>
            <a:ext cx="18523582" cy="1138626"/>
            <a:chOff x="0" y="0"/>
            <a:chExt cx="4878639" cy="299885"/>
          </a:xfrm>
        </p:grpSpPr>
        <p:sp>
          <p:nvSpPr>
            <p:cNvPr id="6" name="Freeform 6"/>
            <p:cNvSpPr/>
            <p:nvPr/>
          </p:nvSpPr>
          <p:spPr>
            <a:xfrm>
              <a:off x="0" y="0"/>
              <a:ext cx="4878639" cy="299885"/>
            </a:xfrm>
            <a:custGeom>
              <a:avLst/>
              <a:gdLst/>
              <a:ahLst/>
              <a:cxnLst/>
              <a:rect l="l" t="t" r="r" b="b"/>
              <a:pathLst>
                <a:path w="4878639" h="299885">
                  <a:moveTo>
                    <a:pt x="0" y="0"/>
                  </a:moveTo>
                  <a:lnTo>
                    <a:pt x="4878639" y="0"/>
                  </a:lnTo>
                  <a:lnTo>
                    <a:pt x="4878639" y="299885"/>
                  </a:lnTo>
                  <a:lnTo>
                    <a:pt x="0" y="299885"/>
                  </a:lnTo>
                  <a:close/>
                </a:path>
              </a:pathLst>
            </a:custGeom>
            <a:solidFill>
              <a:srgbClr val="0D1223"/>
            </a:solidFill>
          </p:spPr>
          <p:txBody>
            <a:bodyPr/>
            <a:lstStyle/>
            <a:p>
              <a:endParaRPr lang="en-US"/>
            </a:p>
          </p:txBody>
        </p:sp>
        <p:sp>
          <p:nvSpPr>
            <p:cNvPr id="7" name="TextBox 7"/>
            <p:cNvSpPr txBox="1"/>
            <p:nvPr/>
          </p:nvSpPr>
          <p:spPr>
            <a:xfrm>
              <a:off x="0" y="-38100"/>
              <a:ext cx="4878639" cy="337985"/>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780422" y="4167178"/>
            <a:ext cx="8147355" cy="5235705"/>
            <a:chOff x="0" y="0"/>
            <a:chExt cx="10863140" cy="6980940"/>
          </a:xfrm>
        </p:grpSpPr>
        <p:grpSp>
          <p:nvGrpSpPr>
            <p:cNvPr id="9" name="Group 9"/>
            <p:cNvGrpSpPr/>
            <p:nvPr/>
          </p:nvGrpSpPr>
          <p:grpSpPr>
            <a:xfrm>
              <a:off x="0" y="0"/>
              <a:ext cx="10863140" cy="6980940"/>
              <a:chOff x="0" y="0"/>
              <a:chExt cx="2206289" cy="1417820"/>
            </a:xfrm>
          </p:grpSpPr>
          <p:sp>
            <p:nvSpPr>
              <p:cNvPr id="10" name="Freeform 10"/>
              <p:cNvSpPr/>
              <p:nvPr/>
            </p:nvSpPr>
            <p:spPr>
              <a:xfrm>
                <a:off x="0" y="0"/>
                <a:ext cx="2206289" cy="1417820"/>
              </a:xfrm>
              <a:custGeom>
                <a:avLst/>
                <a:gdLst/>
                <a:ahLst/>
                <a:cxnLst/>
                <a:rect l="l" t="t" r="r" b="b"/>
                <a:pathLst>
                  <a:path w="2206289" h="1417820">
                    <a:moveTo>
                      <a:pt x="23105" y="0"/>
                    </a:moveTo>
                    <a:lnTo>
                      <a:pt x="2183185" y="0"/>
                    </a:lnTo>
                    <a:cubicBezTo>
                      <a:pt x="2195945" y="0"/>
                      <a:pt x="2206289" y="10344"/>
                      <a:pt x="2206289" y="23105"/>
                    </a:cubicBezTo>
                    <a:lnTo>
                      <a:pt x="2206289" y="1394715"/>
                    </a:lnTo>
                    <a:cubicBezTo>
                      <a:pt x="2206289" y="1407475"/>
                      <a:pt x="2195945" y="1417820"/>
                      <a:pt x="2183185" y="1417820"/>
                    </a:cubicBezTo>
                    <a:lnTo>
                      <a:pt x="23105" y="1417820"/>
                    </a:lnTo>
                    <a:cubicBezTo>
                      <a:pt x="10344" y="1417820"/>
                      <a:pt x="0" y="1407475"/>
                      <a:pt x="0" y="1394715"/>
                    </a:cubicBezTo>
                    <a:lnTo>
                      <a:pt x="0" y="23105"/>
                    </a:lnTo>
                    <a:cubicBezTo>
                      <a:pt x="0" y="10344"/>
                      <a:pt x="10344" y="0"/>
                      <a:pt x="23105" y="0"/>
                    </a:cubicBezTo>
                    <a:close/>
                  </a:path>
                </a:pathLst>
              </a:custGeom>
              <a:solidFill>
                <a:srgbClr val="FEF5EC"/>
              </a:solidFill>
            </p:spPr>
            <p:txBody>
              <a:bodyPr/>
              <a:lstStyle/>
              <a:p>
                <a:endParaRPr lang="en-US"/>
              </a:p>
            </p:txBody>
          </p:sp>
          <p:sp>
            <p:nvSpPr>
              <p:cNvPr id="11" name="TextBox 11"/>
              <p:cNvSpPr txBox="1"/>
              <p:nvPr/>
            </p:nvSpPr>
            <p:spPr>
              <a:xfrm>
                <a:off x="0" y="-38100"/>
                <a:ext cx="2206289" cy="1455920"/>
              </a:xfrm>
              <a:prstGeom prst="rect">
                <a:avLst/>
              </a:prstGeom>
            </p:spPr>
            <p:txBody>
              <a:bodyPr lIns="50800" tIns="50800" rIns="50800" bIns="50800" rtlCol="0" anchor="ctr"/>
              <a:lstStyle/>
              <a:p>
                <a:pPr algn="ctr">
                  <a:lnSpc>
                    <a:spcPts val="3499"/>
                  </a:lnSpc>
                </a:pPr>
                <a:endParaRPr/>
              </a:p>
            </p:txBody>
          </p:sp>
        </p:grpSp>
        <p:sp>
          <p:nvSpPr>
            <p:cNvPr id="12" name="Freeform 12"/>
            <p:cNvSpPr/>
            <p:nvPr/>
          </p:nvSpPr>
          <p:spPr>
            <a:xfrm>
              <a:off x="236003" y="4171762"/>
              <a:ext cx="10391134" cy="2506861"/>
            </a:xfrm>
            <a:custGeom>
              <a:avLst/>
              <a:gdLst/>
              <a:ahLst/>
              <a:cxnLst/>
              <a:rect l="l" t="t" r="r" b="b"/>
              <a:pathLst>
                <a:path w="10391134" h="2506861">
                  <a:moveTo>
                    <a:pt x="0" y="0"/>
                  </a:moveTo>
                  <a:lnTo>
                    <a:pt x="10391134" y="0"/>
                  </a:lnTo>
                  <a:lnTo>
                    <a:pt x="10391134" y="2506861"/>
                  </a:lnTo>
                  <a:lnTo>
                    <a:pt x="0" y="2506861"/>
                  </a:lnTo>
                  <a:lnTo>
                    <a:pt x="0" y="0"/>
                  </a:lnTo>
                  <a:close/>
                </a:path>
              </a:pathLst>
            </a:custGeom>
            <a:blipFill>
              <a:blip r:embed="rId2"/>
              <a:stretch>
                <a:fillRect/>
              </a:stretch>
            </a:blipFill>
          </p:spPr>
          <p:txBody>
            <a:bodyPr/>
            <a:lstStyle/>
            <a:p>
              <a:endParaRPr lang="en-US"/>
            </a:p>
          </p:txBody>
        </p:sp>
        <p:sp>
          <p:nvSpPr>
            <p:cNvPr id="13" name="Freeform 13"/>
            <p:cNvSpPr/>
            <p:nvPr/>
          </p:nvSpPr>
          <p:spPr>
            <a:xfrm>
              <a:off x="391183" y="302317"/>
              <a:ext cx="10080774" cy="3591276"/>
            </a:xfrm>
            <a:custGeom>
              <a:avLst/>
              <a:gdLst/>
              <a:ahLst/>
              <a:cxnLst/>
              <a:rect l="l" t="t" r="r" b="b"/>
              <a:pathLst>
                <a:path w="10080774" h="3591276">
                  <a:moveTo>
                    <a:pt x="0" y="0"/>
                  </a:moveTo>
                  <a:lnTo>
                    <a:pt x="10080774" y="0"/>
                  </a:lnTo>
                  <a:lnTo>
                    <a:pt x="10080774" y="3591276"/>
                  </a:lnTo>
                  <a:lnTo>
                    <a:pt x="0" y="3591276"/>
                  </a:lnTo>
                  <a:lnTo>
                    <a:pt x="0" y="0"/>
                  </a:lnTo>
                  <a:close/>
                </a:path>
              </a:pathLst>
            </a:custGeom>
            <a:blipFill>
              <a:blip r:embed="rId3"/>
              <a:stretch>
                <a:fillRect/>
              </a:stretch>
            </a:blipFill>
          </p:spPr>
          <p:txBody>
            <a:bodyPr/>
            <a:lstStyle/>
            <a:p>
              <a:endParaRPr lang="en-US"/>
            </a:p>
          </p:txBody>
        </p:sp>
      </p:grpSp>
      <p:grpSp>
        <p:nvGrpSpPr>
          <p:cNvPr id="14" name="Group 14"/>
          <p:cNvGrpSpPr/>
          <p:nvPr/>
        </p:nvGrpSpPr>
        <p:grpSpPr>
          <a:xfrm>
            <a:off x="9144000" y="2517053"/>
            <a:ext cx="8412119" cy="6741247"/>
            <a:chOff x="0" y="0"/>
            <a:chExt cx="11216159" cy="8988329"/>
          </a:xfrm>
        </p:grpSpPr>
        <p:grpSp>
          <p:nvGrpSpPr>
            <p:cNvPr id="15" name="Group 15"/>
            <p:cNvGrpSpPr/>
            <p:nvPr/>
          </p:nvGrpSpPr>
          <p:grpSpPr>
            <a:xfrm>
              <a:off x="0" y="0"/>
              <a:ext cx="11216159" cy="8988329"/>
              <a:chOff x="0" y="0"/>
              <a:chExt cx="2215538" cy="1775472"/>
            </a:xfrm>
          </p:grpSpPr>
          <p:sp>
            <p:nvSpPr>
              <p:cNvPr id="16" name="Freeform 16"/>
              <p:cNvSpPr/>
              <p:nvPr/>
            </p:nvSpPr>
            <p:spPr>
              <a:xfrm>
                <a:off x="0" y="0"/>
                <a:ext cx="2215538" cy="1775472"/>
              </a:xfrm>
              <a:custGeom>
                <a:avLst/>
                <a:gdLst/>
                <a:ahLst/>
                <a:cxnLst/>
                <a:rect l="l" t="t" r="r" b="b"/>
                <a:pathLst>
                  <a:path w="2215538" h="1775472">
                    <a:moveTo>
                      <a:pt x="23008" y="0"/>
                    </a:moveTo>
                    <a:lnTo>
                      <a:pt x="2192529" y="0"/>
                    </a:lnTo>
                    <a:cubicBezTo>
                      <a:pt x="2205237" y="0"/>
                      <a:pt x="2215538" y="10301"/>
                      <a:pt x="2215538" y="23008"/>
                    </a:cubicBezTo>
                    <a:lnTo>
                      <a:pt x="2215538" y="1752464"/>
                    </a:lnTo>
                    <a:cubicBezTo>
                      <a:pt x="2215538" y="1765171"/>
                      <a:pt x="2205237" y="1775472"/>
                      <a:pt x="2192529" y="1775472"/>
                    </a:cubicBezTo>
                    <a:lnTo>
                      <a:pt x="23008" y="1775472"/>
                    </a:lnTo>
                    <a:cubicBezTo>
                      <a:pt x="10301" y="1775472"/>
                      <a:pt x="0" y="1765171"/>
                      <a:pt x="0" y="1752464"/>
                    </a:cubicBezTo>
                    <a:lnTo>
                      <a:pt x="0" y="23008"/>
                    </a:lnTo>
                    <a:cubicBezTo>
                      <a:pt x="0" y="10301"/>
                      <a:pt x="10301" y="0"/>
                      <a:pt x="23008" y="0"/>
                    </a:cubicBezTo>
                    <a:close/>
                  </a:path>
                </a:pathLst>
              </a:custGeom>
              <a:solidFill>
                <a:srgbClr val="FEF5EC"/>
              </a:solidFill>
            </p:spPr>
            <p:txBody>
              <a:bodyPr/>
              <a:lstStyle/>
              <a:p>
                <a:endParaRPr lang="en-US"/>
              </a:p>
            </p:txBody>
          </p:sp>
          <p:sp>
            <p:nvSpPr>
              <p:cNvPr id="17" name="TextBox 17"/>
              <p:cNvSpPr txBox="1"/>
              <p:nvPr/>
            </p:nvSpPr>
            <p:spPr>
              <a:xfrm>
                <a:off x="0" y="-38100"/>
                <a:ext cx="2215538" cy="1813572"/>
              </a:xfrm>
              <a:prstGeom prst="rect">
                <a:avLst/>
              </a:prstGeom>
            </p:spPr>
            <p:txBody>
              <a:bodyPr lIns="50800" tIns="50800" rIns="50800" bIns="50800" rtlCol="0" anchor="ctr"/>
              <a:lstStyle/>
              <a:p>
                <a:pPr algn="ctr">
                  <a:lnSpc>
                    <a:spcPts val="3499"/>
                  </a:lnSpc>
                </a:pPr>
                <a:endParaRPr/>
              </a:p>
            </p:txBody>
          </p:sp>
        </p:grpSp>
        <p:sp>
          <p:nvSpPr>
            <p:cNvPr id="18" name="Freeform 18"/>
            <p:cNvSpPr/>
            <p:nvPr/>
          </p:nvSpPr>
          <p:spPr>
            <a:xfrm>
              <a:off x="197879" y="4758407"/>
              <a:ext cx="10820400" cy="3987952"/>
            </a:xfrm>
            <a:custGeom>
              <a:avLst/>
              <a:gdLst/>
              <a:ahLst/>
              <a:cxnLst/>
              <a:rect l="l" t="t" r="r" b="b"/>
              <a:pathLst>
                <a:path w="10820400" h="3987952">
                  <a:moveTo>
                    <a:pt x="0" y="0"/>
                  </a:moveTo>
                  <a:lnTo>
                    <a:pt x="10820400" y="0"/>
                  </a:lnTo>
                  <a:lnTo>
                    <a:pt x="10820400" y="3987952"/>
                  </a:lnTo>
                  <a:lnTo>
                    <a:pt x="0" y="3987952"/>
                  </a:lnTo>
                  <a:lnTo>
                    <a:pt x="0" y="0"/>
                  </a:lnTo>
                  <a:close/>
                </a:path>
              </a:pathLst>
            </a:custGeom>
            <a:blipFill>
              <a:blip r:embed="rId4"/>
              <a:stretch>
                <a:fillRect b="-20401"/>
              </a:stretch>
            </a:blipFill>
          </p:spPr>
          <p:txBody>
            <a:bodyPr/>
            <a:lstStyle/>
            <a:p>
              <a:endParaRPr lang="en-US"/>
            </a:p>
          </p:txBody>
        </p:sp>
        <p:sp>
          <p:nvSpPr>
            <p:cNvPr id="19" name="Freeform 19"/>
            <p:cNvSpPr/>
            <p:nvPr/>
          </p:nvSpPr>
          <p:spPr>
            <a:xfrm>
              <a:off x="186628" y="262768"/>
              <a:ext cx="10842903" cy="4227140"/>
            </a:xfrm>
            <a:custGeom>
              <a:avLst/>
              <a:gdLst/>
              <a:ahLst/>
              <a:cxnLst/>
              <a:rect l="l" t="t" r="r" b="b"/>
              <a:pathLst>
                <a:path w="10842903" h="4227140">
                  <a:moveTo>
                    <a:pt x="0" y="0"/>
                  </a:moveTo>
                  <a:lnTo>
                    <a:pt x="10842903" y="0"/>
                  </a:lnTo>
                  <a:lnTo>
                    <a:pt x="10842903" y="4227139"/>
                  </a:lnTo>
                  <a:lnTo>
                    <a:pt x="0" y="4227139"/>
                  </a:lnTo>
                  <a:lnTo>
                    <a:pt x="0" y="0"/>
                  </a:lnTo>
                  <a:close/>
                </a:path>
              </a:pathLst>
            </a:custGeom>
            <a:blipFill>
              <a:blip r:embed="rId5"/>
              <a:stretch>
                <a:fillRect/>
              </a:stretch>
            </a:blipFill>
          </p:spPr>
          <p:txBody>
            <a:bodyPr/>
            <a:lstStyle/>
            <a:p>
              <a:endParaRPr lang="en-US"/>
            </a:p>
          </p:txBody>
        </p:sp>
      </p:grpSp>
      <p:sp>
        <p:nvSpPr>
          <p:cNvPr id="20" name="TextBox 20"/>
          <p:cNvSpPr txBox="1"/>
          <p:nvPr/>
        </p:nvSpPr>
        <p:spPr>
          <a:xfrm>
            <a:off x="1028700" y="1105229"/>
            <a:ext cx="7880449" cy="596901"/>
          </a:xfrm>
          <a:prstGeom prst="rect">
            <a:avLst/>
          </a:prstGeom>
        </p:spPr>
        <p:txBody>
          <a:bodyPr lIns="0" tIns="0" rIns="0" bIns="0" rtlCol="0" anchor="t">
            <a:spAutoFit/>
          </a:bodyPr>
          <a:lstStyle/>
          <a:p>
            <a:pPr algn="l">
              <a:lnSpc>
                <a:spcPts val="4899"/>
              </a:lnSpc>
              <a:spcBef>
                <a:spcPct val="0"/>
              </a:spcBef>
            </a:pPr>
            <a:r>
              <a:rPr lang="en-US" sz="3499" b="1">
                <a:solidFill>
                  <a:srgbClr val="FFFFFF"/>
                </a:solidFill>
                <a:latin typeface="Montserrat Bold"/>
                <a:ea typeface="Montserrat Bold"/>
                <a:cs typeface="Montserrat Bold"/>
                <a:sym typeface="Montserrat Bold"/>
              </a:rPr>
              <a:t>Resources to guide conversations</a:t>
            </a:r>
          </a:p>
        </p:txBody>
      </p:sp>
      <p:sp>
        <p:nvSpPr>
          <p:cNvPr id="21" name="TextBox 21"/>
          <p:cNvSpPr txBox="1"/>
          <p:nvPr/>
        </p:nvSpPr>
        <p:spPr>
          <a:xfrm>
            <a:off x="1028700" y="2102791"/>
            <a:ext cx="7294200" cy="1797687"/>
          </a:xfrm>
          <a:prstGeom prst="rect">
            <a:avLst/>
          </a:prstGeom>
        </p:spPr>
        <p:txBody>
          <a:bodyPr lIns="0" tIns="0" rIns="0" bIns="0" rtlCol="0" anchor="t">
            <a:spAutoFit/>
          </a:bodyPr>
          <a:lstStyle/>
          <a:p>
            <a:pPr algn="l">
              <a:lnSpc>
                <a:spcPts val="4939"/>
              </a:lnSpc>
            </a:pPr>
            <a:r>
              <a:rPr lang="en-US" sz="2599">
                <a:solidFill>
                  <a:srgbClr val="000000"/>
                </a:solidFill>
                <a:latin typeface="Montserrat"/>
                <a:ea typeface="Montserrat"/>
                <a:cs typeface="Montserrat"/>
                <a:sym typeface="Montserrat"/>
              </a:rPr>
              <a:t>The </a:t>
            </a:r>
            <a:r>
              <a:rPr lang="en-US" sz="2599" u="sng">
                <a:solidFill>
                  <a:srgbClr val="000000"/>
                </a:solidFill>
                <a:latin typeface="Montserrat"/>
                <a:ea typeface="Montserrat"/>
                <a:cs typeface="Montserrat"/>
                <a:sym typeface="Montserrat"/>
                <a:hlinkClick r:id="rId6" tooltip="https://www.childsafety.gov.au/having-conversations"/>
              </a:rPr>
              <a:t>conversation toolkit</a:t>
            </a:r>
            <a:r>
              <a:rPr lang="en-US" sz="2599">
                <a:solidFill>
                  <a:srgbClr val="000000"/>
                </a:solidFill>
                <a:latin typeface="Montserrat"/>
                <a:ea typeface="Montserrat"/>
                <a:cs typeface="Montserrat"/>
                <a:sym typeface="Montserrat"/>
              </a:rPr>
              <a:t> provides </a:t>
            </a:r>
            <a:r>
              <a:rPr lang="en-US" sz="2599" b="1">
                <a:solidFill>
                  <a:srgbClr val="000000"/>
                </a:solidFill>
                <a:latin typeface="Montserrat Bold"/>
                <a:ea typeface="Montserrat Bold"/>
                <a:cs typeface="Montserrat Bold"/>
                <a:sym typeface="Montserrat Bold"/>
              </a:rPr>
              <a:t>guidance, tips and conversation starters</a:t>
            </a:r>
            <a:r>
              <a:rPr lang="en-US" sz="2599">
                <a:solidFill>
                  <a:srgbClr val="000000"/>
                </a:solidFill>
                <a:latin typeface="Montserrat"/>
                <a:ea typeface="Montserrat"/>
                <a:cs typeface="Montserrat"/>
                <a:sym typeface="Montserrat"/>
              </a:rPr>
              <a:t> for adults to use with the people in their lives.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8262"/>
        </a:solidFill>
        <a:effectLst/>
      </p:bgPr>
    </p:bg>
    <p:spTree>
      <p:nvGrpSpPr>
        <p:cNvPr id="1" name=""/>
        <p:cNvGrpSpPr/>
        <p:nvPr/>
      </p:nvGrpSpPr>
      <p:grpSpPr>
        <a:xfrm>
          <a:off x="0" y="0"/>
          <a:ext cx="0" cy="0"/>
          <a:chOff x="0" y="0"/>
          <a:chExt cx="0" cy="0"/>
        </a:xfrm>
      </p:grpSpPr>
      <p:grpSp>
        <p:nvGrpSpPr>
          <p:cNvPr id="2" name="Group 2"/>
          <p:cNvGrpSpPr/>
          <p:nvPr/>
        </p:nvGrpSpPr>
        <p:grpSpPr>
          <a:xfrm>
            <a:off x="549209"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791" y="867704"/>
            <a:ext cx="18523582" cy="1138626"/>
            <a:chOff x="0" y="0"/>
            <a:chExt cx="4878639" cy="299885"/>
          </a:xfrm>
        </p:grpSpPr>
        <p:sp>
          <p:nvSpPr>
            <p:cNvPr id="6" name="Freeform 6"/>
            <p:cNvSpPr/>
            <p:nvPr/>
          </p:nvSpPr>
          <p:spPr>
            <a:xfrm>
              <a:off x="0" y="0"/>
              <a:ext cx="4878639" cy="299885"/>
            </a:xfrm>
            <a:custGeom>
              <a:avLst/>
              <a:gdLst/>
              <a:ahLst/>
              <a:cxnLst/>
              <a:rect l="l" t="t" r="r" b="b"/>
              <a:pathLst>
                <a:path w="4878639" h="299885">
                  <a:moveTo>
                    <a:pt x="0" y="0"/>
                  </a:moveTo>
                  <a:lnTo>
                    <a:pt x="4878639" y="0"/>
                  </a:lnTo>
                  <a:lnTo>
                    <a:pt x="4878639" y="299885"/>
                  </a:lnTo>
                  <a:lnTo>
                    <a:pt x="0" y="299885"/>
                  </a:lnTo>
                  <a:close/>
                </a:path>
              </a:pathLst>
            </a:custGeom>
            <a:solidFill>
              <a:srgbClr val="0D1223"/>
            </a:solidFill>
          </p:spPr>
          <p:txBody>
            <a:bodyPr/>
            <a:lstStyle/>
            <a:p>
              <a:endParaRPr lang="en-US"/>
            </a:p>
          </p:txBody>
        </p:sp>
        <p:sp>
          <p:nvSpPr>
            <p:cNvPr id="7" name="TextBox 7"/>
            <p:cNvSpPr txBox="1"/>
            <p:nvPr/>
          </p:nvSpPr>
          <p:spPr>
            <a:xfrm>
              <a:off x="0" y="-38100"/>
              <a:ext cx="4878639" cy="337985"/>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10670721" y="2739259"/>
            <a:ext cx="5796827" cy="5796827"/>
            <a:chOff x="0" y="0"/>
            <a:chExt cx="7729102" cy="7729102"/>
          </a:xfrm>
        </p:grpSpPr>
        <p:grpSp>
          <p:nvGrpSpPr>
            <p:cNvPr id="9" name="Group 9"/>
            <p:cNvGrpSpPr/>
            <p:nvPr/>
          </p:nvGrpSpPr>
          <p:grpSpPr>
            <a:xfrm>
              <a:off x="0" y="0"/>
              <a:ext cx="7729102" cy="7729102"/>
              <a:chOff x="0" y="0"/>
              <a:chExt cx="1526736" cy="1526736"/>
            </a:xfrm>
          </p:grpSpPr>
          <p:sp>
            <p:nvSpPr>
              <p:cNvPr id="10" name="Freeform 10"/>
              <p:cNvSpPr/>
              <p:nvPr/>
            </p:nvSpPr>
            <p:spPr>
              <a:xfrm>
                <a:off x="0" y="0"/>
                <a:ext cx="1526736" cy="1526736"/>
              </a:xfrm>
              <a:custGeom>
                <a:avLst/>
                <a:gdLst/>
                <a:ahLst/>
                <a:cxnLst/>
                <a:rect l="l" t="t" r="r" b="b"/>
                <a:pathLst>
                  <a:path w="1526736" h="1526736">
                    <a:moveTo>
                      <a:pt x="33389" y="0"/>
                    </a:moveTo>
                    <a:lnTo>
                      <a:pt x="1493348" y="0"/>
                    </a:lnTo>
                    <a:cubicBezTo>
                      <a:pt x="1511788" y="0"/>
                      <a:pt x="1526736" y="14949"/>
                      <a:pt x="1526736" y="33389"/>
                    </a:cubicBezTo>
                    <a:lnTo>
                      <a:pt x="1526736" y="1493348"/>
                    </a:lnTo>
                    <a:cubicBezTo>
                      <a:pt x="1526736" y="1511788"/>
                      <a:pt x="1511788" y="1526736"/>
                      <a:pt x="1493348" y="1526736"/>
                    </a:cubicBezTo>
                    <a:lnTo>
                      <a:pt x="33389" y="1526736"/>
                    </a:lnTo>
                    <a:cubicBezTo>
                      <a:pt x="14949" y="1526736"/>
                      <a:pt x="0" y="1511788"/>
                      <a:pt x="0" y="1493348"/>
                    </a:cubicBezTo>
                    <a:lnTo>
                      <a:pt x="0" y="33389"/>
                    </a:lnTo>
                    <a:cubicBezTo>
                      <a:pt x="0" y="14949"/>
                      <a:pt x="14949" y="0"/>
                      <a:pt x="33389" y="0"/>
                    </a:cubicBezTo>
                    <a:close/>
                  </a:path>
                </a:pathLst>
              </a:custGeom>
              <a:solidFill>
                <a:srgbClr val="CEE9DF"/>
              </a:solidFill>
            </p:spPr>
            <p:txBody>
              <a:bodyPr/>
              <a:lstStyle/>
              <a:p>
                <a:endParaRPr lang="en-US"/>
              </a:p>
            </p:txBody>
          </p:sp>
          <p:sp>
            <p:nvSpPr>
              <p:cNvPr id="11" name="TextBox 11"/>
              <p:cNvSpPr txBox="1"/>
              <p:nvPr/>
            </p:nvSpPr>
            <p:spPr>
              <a:xfrm>
                <a:off x="0" y="-38100"/>
                <a:ext cx="1526736" cy="1564836"/>
              </a:xfrm>
              <a:prstGeom prst="rect">
                <a:avLst/>
              </a:prstGeom>
            </p:spPr>
            <p:txBody>
              <a:bodyPr lIns="50800" tIns="50800" rIns="50800" bIns="50800" rtlCol="0" anchor="ctr"/>
              <a:lstStyle/>
              <a:p>
                <a:pPr algn="ctr">
                  <a:lnSpc>
                    <a:spcPts val="3499"/>
                  </a:lnSpc>
                </a:pPr>
                <a:endParaRPr/>
              </a:p>
            </p:txBody>
          </p:sp>
        </p:grpSp>
        <p:sp>
          <p:nvSpPr>
            <p:cNvPr id="12" name="Freeform 12"/>
            <p:cNvSpPr/>
            <p:nvPr/>
          </p:nvSpPr>
          <p:spPr>
            <a:xfrm>
              <a:off x="272265" y="272265"/>
              <a:ext cx="7184571" cy="7184571"/>
            </a:xfrm>
            <a:custGeom>
              <a:avLst/>
              <a:gdLst/>
              <a:ahLst/>
              <a:cxnLst/>
              <a:rect l="l" t="t" r="r" b="b"/>
              <a:pathLst>
                <a:path w="7184571" h="7184571">
                  <a:moveTo>
                    <a:pt x="0" y="0"/>
                  </a:moveTo>
                  <a:lnTo>
                    <a:pt x="7184572" y="0"/>
                  </a:lnTo>
                  <a:lnTo>
                    <a:pt x="7184572" y="7184572"/>
                  </a:lnTo>
                  <a:lnTo>
                    <a:pt x="0" y="7184572"/>
                  </a:lnTo>
                  <a:lnTo>
                    <a:pt x="0" y="0"/>
                  </a:lnTo>
                  <a:close/>
                </a:path>
              </a:pathLst>
            </a:custGeom>
            <a:blipFill>
              <a:blip r:embed="rId2"/>
              <a:stretch>
                <a:fillRect/>
              </a:stretch>
            </a:blipFill>
          </p:spPr>
          <p:txBody>
            <a:bodyPr/>
            <a:lstStyle/>
            <a:p>
              <a:endParaRPr lang="en-US"/>
            </a:p>
          </p:txBody>
        </p:sp>
      </p:grpSp>
      <p:sp>
        <p:nvSpPr>
          <p:cNvPr id="13" name="TextBox 13"/>
          <p:cNvSpPr txBox="1"/>
          <p:nvPr/>
        </p:nvSpPr>
        <p:spPr>
          <a:xfrm>
            <a:off x="1028700" y="1105229"/>
            <a:ext cx="7880449" cy="596901"/>
          </a:xfrm>
          <a:prstGeom prst="rect">
            <a:avLst/>
          </a:prstGeom>
        </p:spPr>
        <p:txBody>
          <a:bodyPr lIns="0" tIns="0" rIns="0" bIns="0" rtlCol="0" anchor="t">
            <a:spAutoFit/>
          </a:bodyPr>
          <a:lstStyle/>
          <a:p>
            <a:pPr algn="l">
              <a:lnSpc>
                <a:spcPts val="4899"/>
              </a:lnSpc>
              <a:spcBef>
                <a:spcPct val="0"/>
              </a:spcBef>
            </a:pPr>
            <a:r>
              <a:rPr lang="en-US" sz="3499" b="1">
                <a:solidFill>
                  <a:srgbClr val="FFFFFF"/>
                </a:solidFill>
                <a:latin typeface="Montserrat Bold"/>
                <a:ea typeface="Montserrat Bold"/>
                <a:cs typeface="Montserrat Bold"/>
                <a:sym typeface="Montserrat Bold"/>
              </a:rPr>
              <a:t>Resources to guide conversations</a:t>
            </a:r>
          </a:p>
        </p:txBody>
      </p:sp>
      <p:sp>
        <p:nvSpPr>
          <p:cNvPr id="14" name="TextBox 14"/>
          <p:cNvSpPr txBox="1"/>
          <p:nvPr/>
        </p:nvSpPr>
        <p:spPr>
          <a:xfrm>
            <a:off x="1028700" y="2567809"/>
            <a:ext cx="7860525" cy="6131562"/>
          </a:xfrm>
          <a:prstGeom prst="rect">
            <a:avLst/>
          </a:prstGeom>
        </p:spPr>
        <p:txBody>
          <a:bodyPr lIns="0" tIns="0" rIns="0" bIns="0" rtlCol="0" anchor="t">
            <a:spAutoFit/>
          </a:bodyPr>
          <a:lstStyle/>
          <a:p>
            <a:pPr marL="561334" lvl="1" indent="-280667" algn="l">
              <a:lnSpc>
                <a:spcPts val="4939"/>
              </a:lnSpc>
              <a:buFont typeface="Arial"/>
              <a:buChar char="•"/>
            </a:pPr>
            <a:r>
              <a:rPr lang="en-US" sz="2599">
                <a:solidFill>
                  <a:srgbClr val="000000"/>
                </a:solidFill>
                <a:latin typeface="Montserrat"/>
                <a:ea typeface="Montserrat"/>
                <a:cs typeface="Montserrat"/>
                <a:sym typeface="Montserrat"/>
              </a:rPr>
              <a:t>An important way we can ensure that sport environments are safe for children and young people is by making child sexual abuse a key part of conversations when getting kids involved in sport. </a:t>
            </a:r>
          </a:p>
          <a:p>
            <a:pPr marL="561334" lvl="1" indent="-280667" algn="l">
              <a:lnSpc>
                <a:spcPts val="4939"/>
              </a:lnSpc>
              <a:buFont typeface="Arial"/>
              <a:buChar char="•"/>
            </a:pPr>
            <a:r>
              <a:rPr lang="en-US" sz="2599">
                <a:solidFill>
                  <a:srgbClr val="000000"/>
                </a:solidFill>
                <a:latin typeface="Montserrat"/>
                <a:ea typeface="Montserrat"/>
                <a:cs typeface="Montserrat"/>
                <a:sym typeface="Montserrat"/>
              </a:rPr>
              <a:t>The </a:t>
            </a:r>
            <a:r>
              <a:rPr lang="en-US" sz="2599" u="sng">
                <a:solidFill>
                  <a:srgbClr val="000000"/>
                </a:solidFill>
                <a:latin typeface="Montserrat"/>
                <a:ea typeface="Montserrat"/>
                <a:cs typeface="Montserrat"/>
                <a:sym typeface="Montserrat"/>
                <a:hlinkClick r:id="rId3" tooltip="https://www.youtube.com/watch?v=d55CG0SCwHU&amp;t=1s"/>
              </a:rPr>
              <a:t>‘Child Safety in Sport’ webinar</a:t>
            </a:r>
            <a:r>
              <a:rPr lang="en-US" sz="2599">
                <a:solidFill>
                  <a:srgbClr val="000000"/>
                </a:solidFill>
                <a:latin typeface="Montserrat"/>
                <a:ea typeface="Montserrat"/>
                <a:cs typeface="Montserrat"/>
                <a:sym typeface="Montserrat"/>
              </a:rPr>
              <a:t> focuses on the importance of safety in sport, how sport clubs can champion child safety, and how and when to start conversations about safety in sport.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8262"/>
        </a:solidFill>
        <a:effectLst/>
      </p:bgPr>
    </p:bg>
    <p:spTree>
      <p:nvGrpSpPr>
        <p:cNvPr id="1" name=""/>
        <p:cNvGrpSpPr/>
        <p:nvPr/>
      </p:nvGrpSpPr>
      <p:grpSpPr>
        <a:xfrm>
          <a:off x="0" y="0"/>
          <a:ext cx="0" cy="0"/>
          <a:chOff x="0" y="0"/>
          <a:chExt cx="0" cy="0"/>
        </a:xfrm>
      </p:grpSpPr>
      <p:grpSp>
        <p:nvGrpSpPr>
          <p:cNvPr id="2" name="Group 2"/>
          <p:cNvGrpSpPr/>
          <p:nvPr/>
        </p:nvGrpSpPr>
        <p:grpSpPr>
          <a:xfrm>
            <a:off x="549209"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791" y="867704"/>
            <a:ext cx="18523582" cy="1138626"/>
            <a:chOff x="0" y="0"/>
            <a:chExt cx="4878639" cy="299885"/>
          </a:xfrm>
        </p:grpSpPr>
        <p:sp>
          <p:nvSpPr>
            <p:cNvPr id="6" name="Freeform 6"/>
            <p:cNvSpPr/>
            <p:nvPr/>
          </p:nvSpPr>
          <p:spPr>
            <a:xfrm>
              <a:off x="0" y="0"/>
              <a:ext cx="4878639" cy="299885"/>
            </a:xfrm>
            <a:custGeom>
              <a:avLst/>
              <a:gdLst/>
              <a:ahLst/>
              <a:cxnLst/>
              <a:rect l="l" t="t" r="r" b="b"/>
              <a:pathLst>
                <a:path w="4878639" h="299885">
                  <a:moveTo>
                    <a:pt x="0" y="0"/>
                  </a:moveTo>
                  <a:lnTo>
                    <a:pt x="4878639" y="0"/>
                  </a:lnTo>
                  <a:lnTo>
                    <a:pt x="4878639" y="299885"/>
                  </a:lnTo>
                  <a:lnTo>
                    <a:pt x="0" y="299885"/>
                  </a:lnTo>
                  <a:close/>
                </a:path>
              </a:pathLst>
            </a:custGeom>
            <a:solidFill>
              <a:srgbClr val="0D1223"/>
            </a:solidFill>
          </p:spPr>
          <p:txBody>
            <a:bodyPr/>
            <a:lstStyle/>
            <a:p>
              <a:endParaRPr lang="en-US"/>
            </a:p>
          </p:txBody>
        </p:sp>
        <p:sp>
          <p:nvSpPr>
            <p:cNvPr id="7" name="TextBox 7"/>
            <p:cNvSpPr txBox="1"/>
            <p:nvPr/>
          </p:nvSpPr>
          <p:spPr>
            <a:xfrm>
              <a:off x="0" y="-38100"/>
              <a:ext cx="4878639" cy="337985"/>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a:off x="1954206" y="2834117"/>
            <a:ext cx="4847811" cy="4847811"/>
          </a:xfrm>
          <a:custGeom>
            <a:avLst/>
            <a:gdLst/>
            <a:ahLst/>
            <a:cxnLst/>
            <a:rect l="l" t="t" r="r" b="b"/>
            <a:pathLst>
              <a:path w="4847811" h="4847811">
                <a:moveTo>
                  <a:pt x="0" y="0"/>
                </a:moveTo>
                <a:lnTo>
                  <a:pt x="4847811" y="0"/>
                </a:lnTo>
                <a:lnTo>
                  <a:pt x="4847811" y="4847811"/>
                </a:lnTo>
                <a:lnTo>
                  <a:pt x="0" y="4847811"/>
                </a:lnTo>
                <a:lnTo>
                  <a:pt x="0" y="0"/>
                </a:lnTo>
                <a:close/>
              </a:path>
            </a:pathLst>
          </a:custGeom>
          <a:blipFill>
            <a:blip r:embed="rId2"/>
            <a:stretch>
              <a:fillRect/>
            </a:stretch>
          </a:blipFill>
        </p:spPr>
        <p:txBody>
          <a:bodyPr/>
          <a:lstStyle/>
          <a:p>
            <a:endParaRPr lang="en-US"/>
          </a:p>
        </p:txBody>
      </p:sp>
      <p:sp>
        <p:nvSpPr>
          <p:cNvPr id="9" name="Freeform 9"/>
          <p:cNvSpPr/>
          <p:nvPr/>
        </p:nvSpPr>
        <p:spPr>
          <a:xfrm>
            <a:off x="8136851" y="2834117"/>
            <a:ext cx="8196943" cy="4620986"/>
          </a:xfrm>
          <a:custGeom>
            <a:avLst/>
            <a:gdLst/>
            <a:ahLst/>
            <a:cxnLst/>
            <a:rect l="l" t="t" r="r" b="b"/>
            <a:pathLst>
              <a:path w="8196943" h="4620986">
                <a:moveTo>
                  <a:pt x="0" y="0"/>
                </a:moveTo>
                <a:lnTo>
                  <a:pt x="8196943" y="0"/>
                </a:lnTo>
                <a:lnTo>
                  <a:pt x="8196943" y="4620986"/>
                </a:lnTo>
                <a:lnTo>
                  <a:pt x="0" y="4620986"/>
                </a:lnTo>
                <a:lnTo>
                  <a:pt x="0" y="0"/>
                </a:lnTo>
                <a:close/>
              </a:path>
            </a:pathLst>
          </a:custGeom>
          <a:blipFill>
            <a:blip r:embed="rId3"/>
            <a:stretch>
              <a:fillRect l="-5291" t="-5752" r="-5143" b="-4948"/>
            </a:stretch>
          </a:blipFill>
        </p:spPr>
        <p:txBody>
          <a:bodyPr/>
          <a:lstStyle/>
          <a:p>
            <a:endParaRPr lang="en-US"/>
          </a:p>
        </p:txBody>
      </p:sp>
      <p:sp>
        <p:nvSpPr>
          <p:cNvPr id="10" name="TextBox 10"/>
          <p:cNvSpPr txBox="1"/>
          <p:nvPr/>
        </p:nvSpPr>
        <p:spPr>
          <a:xfrm>
            <a:off x="1028700" y="1105229"/>
            <a:ext cx="11539835" cy="596901"/>
          </a:xfrm>
          <a:prstGeom prst="rect">
            <a:avLst/>
          </a:prstGeom>
        </p:spPr>
        <p:txBody>
          <a:bodyPr lIns="0" tIns="0" rIns="0" bIns="0" rtlCol="0" anchor="t">
            <a:spAutoFit/>
          </a:bodyPr>
          <a:lstStyle/>
          <a:p>
            <a:pPr algn="l">
              <a:lnSpc>
                <a:spcPts val="4899"/>
              </a:lnSpc>
              <a:spcBef>
                <a:spcPct val="0"/>
              </a:spcBef>
            </a:pPr>
            <a:r>
              <a:rPr lang="en-US" sz="3499" b="1">
                <a:solidFill>
                  <a:srgbClr val="FFFFFF"/>
                </a:solidFill>
                <a:latin typeface="Montserrat Bold"/>
                <a:ea typeface="Montserrat Bold"/>
                <a:cs typeface="Montserrat Bold"/>
                <a:sym typeface="Montserrat Bold"/>
              </a:rPr>
              <a:t>Resources to use with children and young people</a:t>
            </a:r>
          </a:p>
        </p:txBody>
      </p:sp>
      <p:sp>
        <p:nvSpPr>
          <p:cNvPr id="11" name="TextBox 11"/>
          <p:cNvSpPr txBox="1"/>
          <p:nvPr/>
        </p:nvSpPr>
        <p:spPr>
          <a:xfrm>
            <a:off x="2334243" y="7806485"/>
            <a:ext cx="4087738" cy="1178562"/>
          </a:xfrm>
          <a:prstGeom prst="rect">
            <a:avLst/>
          </a:prstGeom>
        </p:spPr>
        <p:txBody>
          <a:bodyPr lIns="0" tIns="0" rIns="0" bIns="0" rtlCol="0" anchor="t">
            <a:spAutoFit/>
          </a:bodyPr>
          <a:lstStyle/>
          <a:p>
            <a:pPr algn="ctr">
              <a:lnSpc>
                <a:spcPts val="4939"/>
              </a:lnSpc>
            </a:pPr>
            <a:r>
              <a:rPr lang="en-US" sz="2599" u="sng">
                <a:solidFill>
                  <a:srgbClr val="000000"/>
                </a:solidFill>
                <a:latin typeface="Montserrat"/>
                <a:ea typeface="Montserrat"/>
                <a:cs typeface="Montserrat"/>
                <a:sym typeface="Montserrat"/>
                <a:hlinkClick r:id="rId4" tooltip="https://www.youtube.com/watch?v=S5HTQlnzQNE"/>
              </a:rPr>
              <a:t>Teeny Tiny Stevies: </a:t>
            </a:r>
          </a:p>
          <a:p>
            <a:pPr algn="ctr">
              <a:lnSpc>
                <a:spcPts val="4939"/>
              </a:lnSpc>
            </a:pPr>
            <a:r>
              <a:rPr lang="en-US" sz="2599" u="sng">
                <a:solidFill>
                  <a:srgbClr val="000000"/>
                </a:solidFill>
                <a:latin typeface="Montserrat"/>
                <a:ea typeface="Montserrat"/>
                <a:cs typeface="Montserrat"/>
                <a:sym typeface="Montserrat"/>
                <a:hlinkClick r:id="rId4" tooltip="https://www.youtube.com/watch?v=S5HTQlnzQNE"/>
              </a:rPr>
              <a:t> One Talk at a Time song</a:t>
            </a:r>
          </a:p>
        </p:txBody>
      </p:sp>
      <p:sp>
        <p:nvSpPr>
          <p:cNvPr id="12" name="TextBox 12"/>
          <p:cNvSpPr txBox="1"/>
          <p:nvPr/>
        </p:nvSpPr>
        <p:spPr>
          <a:xfrm>
            <a:off x="9621706" y="7693072"/>
            <a:ext cx="5227232" cy="559437"/>
          </a:xfrm>
          <a:prstGeom prst="rect">
            <a:avLst/>
          </a:prstGeom>
        </p:spPr>
        <p:txBody>
          <a:bodyPr lIns="0" tIns="0" rIns="0" bIns="0" rtlCol="0" anchor="t">
            <a:spAutoFit/>
          </a:bodyPr>
          <a:lstStyle/>
          <a:p>
            <a:pPr algn="ctr">
              <a:lnSpc>
                <a:spcPts val="4939"/>
              </a:lnSpc>
            </a:pPr>
            <a:r>
              <a:rPr lang="en-US" sz="2599" u="sng">
                <a:solidFill>
                  <a:srgbClr val="000000"/>
                </a:solidFill>
                <a:latin typeface="Montserrat"/>
                <a:ea typeface="Montserrat"/>
                <a:cs typeface="Montserrat"/>
                <a:sym typeface="Montserrat"/>
                <a:hlinkClick r:id="rId5" tooltip="https://www.childsafety.gov.au/storybook"/>
              </a:rPr>
              <a:t>‘My superhero voice’ storybook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8262"/>
        </a:solidFill>
        <a:effectLst/>
      </p:bgPr>
    </p:bg>
    <p:spTree>
      <p:nvGrpSpPr>
        <p:cNvPr id="1" name=""/>
        <p:cNvGrpSpPr/>
        <p:nvPr/>
      </p:nvGrpSpPr>
      <p:grpSpPr>
        <a:xfrm>
          <a:off x="0" y="0"/>
          <a:ext cx="0" cy="0"/>
          <a:chOff x="0" y="0"/>
          <a:chExt cx="0" cy="0"/>
        </a:xfrm>
      </p:grpSpPr>
      <p:grpSp>
        <p:nvGrpSpPr>
          <p:cNvPr id="2" name="Group 2"/>
          <p:cNvGrpSpPr/>
          <p:nvPr/>
        </p:nvGrpSpPr>
        <p:grpSpPr>
          <a:xfrm>
            <a:off x="549209"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791" y="867704"/>
            <a:ext cx="18523582" cy="1138626"/>
            <a:chOff x="0" y="0"/>
            <a:chExt cx="4878639" cy="299885"/>
          </a:xfrm>
        </p:grpSpPr>
        <p:sp>
          <p:nvSpPr>
            <p:cNvPr id="6" name="Freeform 6"/>
            <p:cNvSpPr/>
            <p:nvPr/>
          </p:nvSpPr>
          <p:spPr>
            <a:xfrm>
              <a:off x="0" y="0"/>
              <a:ext cx="4878639" cy="299885"/>
            </a:xfrm>
            <a:custGeom>
              <a:avLst/>
              <a:gdLst/>
              <a:ahLst/>
              <a:cxnLst/>
              <a:rect l="l" t="t" r="r" b="b"/>
              <a:pathLst>
                <a:path w="4878639" h="299885">
                  <a:moveTo>
                    <a:pt x="0" y="0"/>
                  </a:moveTo>
                  <a:lnTo>
                    <a:pt x="4878639" y="0"/>
                  </a:lnTo>
                  <a:lnTo>
                    <a:pt x="4878639" y="299885"/>
                  </a:lnTo>
                  <a:lnTo>
                    <a:pt x="0" y="299885"/>
                  </a:lnTo>
                  <a:close/>
                </a:path>
              </a:pathLst>
            </a:custGeom>
            <a:solidFill>
              <a:srgbClr val="0D1223"/>
            </a:solidFill>
          </p:spPr>
          <p:txBody>
            <a:bodyPr/>
            <a:lstStyle/>
            <a:p>
              <a:endParaRPr lang="en-US"/>
            </a:p>
          </p:txBody>
        </p:sp>
        <p:sp>
          <p:nvSpPr>
            <p:cNvPr id="7" name="TextBox 7"/>
            <p:cNvSpPr txBox="1"/>
            <p:nvPr/>
          </p:nvSpPr>
          <p:spPr>
            <a:xfrm>
              <a:off x="0" y="-38100"/>
              <a:ext cx="4878639" cy="337985"/>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a:off x="9144000" y="6271014"/>
            <a:ext cx="6559802" cy="2413241"/>
          </a:xfrm>
          <a:custGeom>
            <a:avLst/>
            <a:gdLst/>
            <a:ahLst/>
            <a:cxnLst/>
            <a:rect l="l" t="t" r="r" b="b"/>
            <a:pathLst>
              <a:path w="6559802" h="2413241">
                <a:moveTo>
                  <a:pt x="0" y="0"/>
                </a:moveTo>
                <a:lnTo>
                  <a:pt x="6559802" y="0"/>
                </a:lnTo>
                <a:lnTo>
                  <a:pt x="6559802" y="2413241"/>
                </a:lnTo>
                <a:lnTo>
                  <a:pt x="0" y="2413241"/>
                </a:lnTo>
                <a:lnTo>
                  <a:pt x="0" y="0"/>
                </a:lnTo>
                <a:close/>
              </a:path>
            </a:pathLst>
          </a:custGeom>
          <a:blipFill>
            <a:blip r:embed="rId2"/>
            <a:stretch>
              <a:fillRect/>
            </a:stretch>
          </a:blipFill>
          <a:ln w="38100" cap="sq">
            <a:solidFill>
              <a:srgbClr val="F48263"/>
            </a:solidFill>
            <a:prstDash val="solid"/>
            <a:miter/>
          </a:ln>
        </p:spPr>
        <p:txBody>
          <a:bodyPr/>
          <a:lstStyle/>
          <a:p>
            <a:endParaRPr lang="en-US"/>
          </a:p>
        </p:txBody>
      </p:sp>
      <p:sp>
        <p:nvSpPr>
          <p:cNvPr id="9" name="Freeform 9"/>
          <p:cNvSpPr/>
          <p:nvPr/>
        </p:nvSpPr>
        <p:spPr>
          <a:xfrm>
            <a:off x="9144000" y="3584762"/>
            <a:ext cx="6559802" cy="2573389"/>
          </a:xfrm>
          <a:custGeom>
            <a:avLst/>
            <a:gdLst/>
            <a:ahLst/>
            <a:cxnLst/>
            <a:rect l="l" t="t" r="r" b="b"/>
            <a:pathLst>
              <a:path w="6559802" h="2573389">
                <a:moveTo>
                  <a:pt x="0" y="0"/>
                </a:moveTo>
                <a:lnTo>
                  <a:pt x="6559802" y="0"/>
                </a:lnTo>
                <a:lnTo>
                  <a:pt x="6559802" y="2573389"/>
                </a:lnTo>
                <a:lnTo>
                  <a:pt x="0" y="2573389"/>
                </a:lnTo>
                <a:lnTo>
                  <a:pt x="0" y="0"/>
                </a:lnTo>
                <a:close/>
              </a:path>
            </a:pathLst>
          </a:custGeom>
          <a:blipFill>
            <a:blip r:embed="rId3"/>
            <a:stretch>
              <a:fillRect/>
            </a:stretch>
          </a:blipFill>
          <a:ln w="38100" cap="sq">
            <a:solidFill>
              <a:srgbClr val="F48263"/>
            </a:solidFill>
            <a:prstDash val="solid"/>
            <a:miter/>
          </a:ln>
        </p:spPr>
        <p:txBody>
          <a:bodyPr/>
          <a:lstStyle/>
          <a:p>
            <a:endParaRPr lang="en-US"/>
          </a:p>
        </p:txBody>
      </p:sp>
      <p:sp>
        <p:nvSpPr>
          <p:cNvPr id="10" name="Freeform 10"/>
          <p:cNvSpPr/>
          <p:nvPr/>
        </p:nvSpPr>
        <p:spPr>
          <a:xfrm>
            <a:off x="13479014" y="1028700"/>
            <a:ext cx="4926777" cy="5017790"/>
          </a:xfrm>
          <a:custGeom>
            <a:avLst/>
            <a:gdLst/>
            <a:ahLst/>
            <a:cxnLst/>
            <a:rect l="l" t="t" r="r" b="b"/>
            <a:pathLst>
              <a:path w="4926777" h="5017790">
                <a:moveTo>
                  <a:pt x="0" y="0"/>
                </a:moveTo>
                <a:lnTo>
                  <a:pt x="4926777" y="0"/>
                </a:lnTo>
                <a:lnTo>
                  <a:pt x="4926777" y="5017790"/>
                </a:lnTo>
                <a:lnTo>
                  <a:pt x="0" y="5017790"/>
                </a:lnTo>
                <a:lnTo>
                  <a:pt x="0" y="0"/>
                </a:lnTo>
                <a:close/>
              </a:path>
            </a:pathLst>
          </a:custGeom>
          <a:blipFill>
            <a:blip r:embed="rId4"/>
            <a:stretch>
              <a:fillRect l="-31164" t="-34740" r="-27969" b="-21506"/>
            </a:stretch>
          </a:blipFill>
        </p:spPr>
        <p:txBody>
          <a:bodyPr/>
          <a:lstStyle/>
          <a:p>
            <a:endParaRPr lang="en-US"/>
          </a:p>
        </p:txBody>
      </p:sp>
      <p:sp>
        <p:nvSpPr>
          <p:cNvPr id="11" name="TextBox 11"/>
          <p:cNvSpPr txBox="1"/>
          <p:nvPr/>
        </p:nvSpPr>
        <p:spPr>
          <a:xfrm>
            <a:off x="1028700" y="1105229"/>
            <a:ext cx="11539835" cy="596901"/>
          </a:xfrm>
          <a:prstGeom prst="rect">
            <a:avLst/>
          </a:prstGeom>
        </p:spPr>
        <p:txBody>
          <a:bodyPr lIns="0" tIns="0" rIns="0" bIns="0" rtlCol="0" anchor="t">
            <a:spAutoFit/>
          </a:bodyPr>
          <a:lstStyle/>
          <a:p>
            <a:pPr algn="l">
              <a:lnSpc>
                <a:spcPts val="4899"/>
              </a:lnSpc>
              <a:spcBef>
                <a:spcPct val="0"/>
              </a:spcBef>
            </a:pPr>
            <a:r>
              <a:rPr lang="en-US" sz="3499" b="1">
                <a:solidFill>
                  <a:srgbClr val="FFFFFF"/>
                </a:solidFill>
                <a:latin typeface="Montserrat Bold"/>
                <a:ea typeface="Montserrat Bold"/>
                <a:cs typeface="Montserrat Bold"/>
                <a:sym typeface="Montserrat Bold"/>
              </a:rPr>
              <a:t>Resources to use with children and young people</a:t>
            </a:r>
          </a:p>
        </p:txBody>
      </p:sp>
      <p:sp>
        <p:nvSpPr>
          <p:cNvPr id="12" name="TextBox 12"/>
          <p:cNvSpPr txBox="1"/>
          <p:nvPr/>
        </p:nvSpPr>
        <p:spPr>
          <a:xfrm>
            <a:off x="1028700" y="2998650"/>
            <a:ext cx="7860525" cy="5512437"/>
          </a:xfrm>
          <a:prstGeom prst="rect">
            <a:avLst/>
          </a:prstGeom>
        </p:spPr>
        <p:txBody>
          <a:bodyPr lIns="0" tIns="0" rIns="0" bIns="0" rtlCol="0" anchor="t">
            <a:spAutoFit/>
          </a:bodyPr>
          <a:lstStyle/>
          <a:p>
            <a:pPr marL="561334" lvl="1" indent="-280667" algn="l">
              <a:lnSpc>
                <a:spcPts val="4939"/>
              </a:lnSpc>
              <a:buFont typeface="Arial"/>
              <a:buChar char="•"/>
            </a:pPr>
            <a:r>
              <a:rPr lang="en-US" sz="2599" u="sng">
                <a:solidFill>
                  <a:srgbClr val="000000"/>
                </a:solidFill>
                <a:latin typeface="Montserrat"/>
                <a:ea typeface="Montserrat"/>
                <a:cs typeface="Montserrat"/>
                <a:sym typeface="Montserrat"/>
                <a:hlinkClick r:id="rId5" tooltip="https://www.childsafety.gov.au/having-conversations/building-safety-team"/>
              </a:rPr>
              <a:t>Series of activities </a:t>
            </a:r>
            <a:r>
              <a:rPr lang="en-US" sz="2599">
                <a:solidFill>
                  <a:srgbClr val="000000"/>
                </a:solidFill>
                <a:latin typeface="Montserrat"/>
                <a:ea typeface="Montserrat"/>
                <a:cs typeface="Montserrat"/>
                <a:sym typeface="Montserrat"/>
              </a:rPr>
              <a:t>to help children of all ages identify their ‘safety team’ or ‘safety network’, which is a group of adults that they can go to when they feel worried, scare</a:t>
            </a:r>
            <a:r>
              <a:rPr lang="en-US" sz="2599" u="none">
                <a:solidFill>
                  <a:srgbClr val="000000"/>
                </a:solidFill>
                <a:latin typeface="Montserrat"/>
                <a:ea typeface="Montserrat"/>
                <a:cs typeface="Montserrat"/>
                <a:sym typeface="Montserrat"/>
              </a:rPr>
              <a:t>d </a:t>
            </a:r>
            <a:r>
              <a:rPr lang="en-US" sz="2599">
                <a:solidFill>
                  <a:srgbClr val="000000"/>
                </a:solidFill>
                <a:latin typeface="Montserrat"/>
                <a:ea typeface="Montserrat"/>
                <a:cs typeface="Montserrat"/>
                <a:sym typeface="Montserrat"/>
              </a:rPr>
              <a:t>or uns</a:t>
            </a:r>
            <a:r>
              <a:rPr lang="en-US" sz="2599" u="none">
                <a:solidFill>
                  <a:srgbClr val="000000"/>
                </a:solidFill>
                <a:latin typeface="Montserrat"/>
                <a:ea typeface="Montserrat"/>
                <a:cs typeface="Montserrat"/>
                <a:sym typeface="Montserrat"/>
              </a:rPr>
              <a:t>afe</a:t>
            </a:r>
            <a:r>
              <a:rPr lang="en-US" sz="2599">
                <a:solidFill>
                  <a:srgbClr val="000000"/>
                </a:solidFill>
                <a:latin typeface="Montserrat"/>
                <a:ea typeface="Montserrat"/>
                <a:cs typeface="Montserrat"/>
                <a:sym typeface="Montserrat"/>
              </a:rPr>
              <a:t>.</a:t>
            </a:r>
          </a:p>
          <a:p>
            <a:pPr marL="561334" lvl="1" indent="-280667" algn="l">
              <a:lnSpc>
                <a:spcPts val="4939"/>
              </a:lnSpc>
              <a:buFont typeface="Arial"/>
              <a:buChar char="•"/>
            </a:pPr>
            <a:r>
              <a:rPr lang="en-US" sz="2599">
                <a:solidFill>
                  <a:srgbClr val="000000"/>
                </a:solidFill>
                <a:latin typeface="Montserrat"/>
                <a:ea typeface="Montserrat"/>
                <a:cs typeface="Montserrat"/>
                <a:sym typeface="Montserrat"/>
              </a:rPr>
              <a:t>Also</a:t>
            </a:r>
            <a:r>
              <a:rPr lang="en-US" sz="2599" u="none">
                <a:solidFill>
                  <a:srgbClr val="000000"/>
                </a:solidFill>
                <a:latin typeface="Montserrat"/>
                <a:ea typeface="Montserrat"/>
                <a:cs typeface="Montserrat"/>
                <a:sym typeface="Montserrat"/>
              </a:rPr>
              <a:t> in</a:t>
            </a:r>
            <a:r>
              <a:rPr lang="en-US" sz="2599">
                <a:solidFill>
                  <a:srgbClr val="000000"/>
                </a:solidFill>
                <a:latin typeface="Montserrat"/>
                <a:ea typeface="Montserrat"/>
                <a:cs typeface="Montserrat"/>
                <a:sym typeface="Montserrat"/>
              </a:rPr>
              <a:t>cludes</a:t>
            </a:r>
            <a:r>
              <a:rPr lang="en-US" sz="2599" u="none">
                <a:solidFill>
                  <a:srgbClr val="000000"/>
                </a:solidFill>
                <a:latin typeface="Montserrat"/>
                <a:ea typeface="Montserrat"/>
                <a:cs typeface="Montserrat"/>
                <a:sym typeface="Montserrat"/>
              </a:rPr>
              <a:t> re</a:t>
            </a:r>
            <a:r>
              <a:rPr lang="en-US" sz="2599">
                <a:solidFill>
                  <a:srgbClr val="000000"/>
                </a:solidFill>
                <a:latin typeface="Montserrat"/>
                <a:ea typeface="Montserrat"/>
                <a:cs typeface="Montserrat"/>
                <a:sym typeface="Montserrat"/>
              </a:rPr>
              <a:t>sou</a:t>
            </a:r>
            <a:r>
              <a:rPr lang="en-US" sz="2599" u="none">
                <a:solidFill>
                  <a:srgbClr val="000000"/>
                </a:solidFill>
                <a:latin typeface="Montserrat"/>
                <a:ea typeface="Montserrat"/>
                <a:cs typeface="Montserrat"/>
                <a:sym typeface="Montserrat"/>
              </a:rPr>
              <a:t>r</a:t>
            </a:r>
            <a:r>
              <a:rPr lang="en-US" sz="2599">
                <a:solidFill>
                  <a:srgbClr val="000000"/>
                </a:solidFill>
                <a:latin typeface="Montserrat"/>
                <a:ea typeface="Montserrat"/>
                <a:cs typeface="Montserrat"/>
                <a:sym typeface="Montserrat"/>
              </a:rPr>
              <a:t>ces</a:t>
            </a:r>
            <a:r>
              <a:rPr lang="en-US" sz="2599" u="none">
                <a:solidFill>
                  <a:srgbClr val="000000"/>
                </a:solidFill>
                <a:latin typeface="Montserrat"/>
                <a:ea typeface="Montserrat"/>
                <a:cs typeface="Montserrat"/>
                <a:sym typeface="Montserrat"/>
              </a:rPr>
              <a:t> </a:t>
            </a:r>
            <a:r>
              <a:rPr lang="en-US" sz="2599">
                <a:solidFill>
                  <a:srgbClr val="000000"/>
                </a:solidFill>
                <a:latin typeface="Montserrat"/>
                <a:ea typeface="Montserrat"/>
                <a:cs typeface="Montserrat"/>
                <a:sym typeface="Montserrat"/>
              </a:rPr>
              <a:t>for adults to build their own support network and understand what it means to be part of a child or young person’s safety team.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8262"/>
        </a:solidFill>
        <a:effectLst/>
      </p:bgPr>
    </p:bg>
    <p:spTree>
      <p:nvGrpSpPr>
        <p:cNvPr id="1" name=""/>
        <p:cNvGrpSpPr/>
        <p:nvPr/>
      </p:nvGrpSpPr>
      <p:grpSpPr>
        <a:xfrm>
          <a:off x="0" y="0"/>
          <a:ext cx="0" cy="0"/>
          <a:chOff x="0" y="0"/>
          <a:chExt cx="0" cy="0"/>
        </a:xfrm>
      </p:grpSpPr>
      <p:grpSp>
        <p:nvGrpSpPr>
          <p:cNvPr id="2" name="Group 2"/>
          <p:cNvGrpSpPr/>
          <p:nvPr/>
        </p:nvGrpSpPr>
        <p:grpSpPr>
          <a:xfrm>
            <a:off x="549209"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791" y="867704"/>
            <a:ext cx="18523582" cy="1138626"/>
            <a:chOff x="0" y="0"/>
            <a:chExt cx="4878639" cy="299885"/>
          </a:xfrm>
        </p:grpSpPr>
        <p:sp>
          <p:nvSpPr>
            <p:cNvPr id="6" name="Freeform 6"/>
            <p:cNvSpPr/>
            <p:nvPr/>
          </p:nvSpPr>
          <p:spPr>
            <a:xfrm>
              <a:off x="0" y="0"/>
              <a:ext cx="4878639" cy="299885"/>
            </a:xfrm>
            <a:custGeom>
              <a:avLst/>
              <a:gdLst/>
              <a:ahLst/>
              <a:cxnLst/>
              <a:rect l="l" t="t" r="r" b="b"/>
              <a:pathLst>
                <a:path w="4878639" h="299885">
                  <a:moveTo>
                    <a:pt x="0" y="0"/>
                  </a:moveTo>
                  <a:lnTo>
                    <a:pt x="4878639" y="0"/>
                  </a:lnTo>
                  <a:lnTo>
                    <a:pt x="4878639" y="299885"/>
                  </a:lnTo>
                  <a:lnTo>
                    <a:pt x="0" y="299885"/>
                  </a:lnTo>
                  <a:close/>
                </a:path>
              </a:pathLst>
            </a:custGeom>
            <a:solidFill>
              <a:srgbClr val="0D1223"/>
            </a:solidFill>
          </p:spPr>
          <p:txBody>
            <a:bodyPr/>
            <a:lstStyle/>
            <a:p>
              <a:endParaRPr lang="en-US"/>
            </a:p>
          </p:txBody>
        </p:sp>
        <p:sp>
          <p:nvSpPr>
            <p:cNvPr id="7" name="TextBox 7"/>
            <p:cNvSpPr txBox="1"/>
            <p:nvPr/>
          </p:nvSpPr>
          <p:spPr>
            <a:xfrm>
              <a:off x="0" y="-38100"/>
              <a:ext cx="4878639" cy="337985"/>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a:off x="1741837" y="5670969"/>
            <a:ext cx="6718498" cy="3751445"/>
          </a:xfrm>
          <a:custGeom>
            <a:avLst/>
            <a:gdLst/>
            <a:ahLst/>
            <a:cxnLst/>
            <a:rect l="l" t="t" r="r" b="b"/>
            <a:pathLst>
              <a:path w="6718498" h="3751445">
                <a:moveTo>
                  <a:pt x="0" y="0"/>
                </a:moveTo>
                <a:lnTo>
                  <a:pt x="6718498" y="0"/>
                </a:lnTo>
                <a:lnTo>
                  <a:pt x="6718498" y="3751446"/>
                </a:lnTo>
                <a:lnTo>
                  <a:pt x="0" y="3751446"/>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28700" y="1105229"/>
            <a:ext cx="11539835" cy="596901"/>
          </a:xfrm>
          <a:prstGeom prst="rect">
            <a:avLst/>
          </a:prstGeom>
        </p:spPr>
        <p:txBody>
          <a:bodyPr lIns="0" tIns="0" rIns="0" bIns="0" rtlCol="0" anchor="t">
            <a:spAutoFit/>
          </a:bodyPr>
          <a:lstStyle/>
          <a:p>
            <a:pPr algn="l">
              <a:lnSpc>
                <a:spcPts val="4899"/>
              </a:lnSpc>
              <a:spcBef>
                <a:spcPct val="0"/>
              </a:spcBef>
            </a:pPr>
            <a:r>
              <a:rPr lang="en-US" sz="3499" b="1">
                <a:solidFill>
                  <a:srgbClr val="FFFFFF"/>
                </a:solidFill>
                <a:latin typeface="Montserrat Bold"/>
                <a:ea typeface="Montserrat Bold"/>
                <a:cs typeface="Montserrat Bold"/>
                <a:sym typeface="Montserrat Bold"/>
              </a:rPr>
              <a:t>Resources to use with children and young people</a:t>
            </a:r>
          </a:p>
        </p:txBody>
      </p:sp>
      <p:sp>
        <p:nvSpPr>
          <p:cNvPr id="10" name="TextBox 10"/>
          <p:cNvSpPr txBox="1"/>
          <p:nvPr/>
        </p:nvSpPr>
        <p:spPr>
          <a:xfrm>
            <a:off x="1028700" y="2234982"/>
            <a:ext cx="8432025" cy="3035937"/>
          </a:xfrm>
          <a:prstGeom prst="rect">
            <a:avLst/>
          </a:prstGeom>
        </p:spPr>
        <p:txBody>
          <a:bodyPr lIns="0" tIns="0" rIns="0" bIns="0" rtlCol="0" anchor="t">
            <a:spAutoFit/>
          </a:bodyPr>
          <a:lstStyle/>
          <a:p>
            <a:pPr algn="l">
              <a:lnSpc>
                <a:spcPts val="4939"/>
              </a:lnSpc>
            </a:pPr>
            <a:r>
              <a:rPr lang="en-US" sz="2599" u="sng">
                <a:solidFill>
                  <a:srgbClr val="000000"/>
                </a:solidFill>
                <a:latin typeface="Montserrat"/>
                <a:ea typeface="Montserrat"/>
                <a:cs typeface="Montserrat"/>
                <a:sym typeface="Montserrat"/>
                <a:hlinkClick r:id="rId3" tooltip="https://www.childsafety.gov.au/storybook#body-safety-books-and-resources"/>
              </a:rPr>
              <a:t>Range of resources</a:t>
            </a:r>
            <a:r>
              <a:rPr lang="en-US" sz="2599">
                <a:solidFill>
                  <a:srgbClr val="000000"/>
                </a:solidFill>
                <a:latin typeface="Montserrat"/>
                <a:ea typeface="Montserrat"/>
                <a:cs typeface="Montserrat"/>
                <a:sym typeface="Montserrat"/>
                <a:hlinkClick r:id="rId4" tooltip="https://www.childsafety.gov.au/storybook"/>
              </a:rPr>
              <a:t> </a:t>
            </a:r>
            <a:r>
              <a:rPr lang="en-US" sz="2599">
                <a:solidFill>
                  <a:srgbClr val="000000"/>
                </a:solidFill>
                <a:latin typeface="Montserrat"/>
                <a:ea typeface="Montserrat"/>
                <a:cs typeface="Montserrat"/>
                <a:sym typeface="Montserrat"/>
              </a:rPr>
              <a:t>developed in collaboration with Jayneen Sanders to help teach children and young people about body safety, including video readings of books covering themes of consent, body boundaries and secrets and surprises.</a:t>
            </a:r>
          </a:p>
        </p:txBody>
      </p:sp>
      <p:sp>
        <p:nvSpPr>
          <p:cNvPr id="11" name="TextBox 11"/>
          <p:cNvSpPr txBox="1"/>
          <p:nvPr/>
        </p:nvSpPr>
        <p:spPr>
          <a:xfrm>
            <a:off x="9144000" y="7535120"/>
            <a:ext cx="8115300" cy="1797687"/>
          </a:xfrm>
          <a:prstGeom prst="rect">
            <a:avLst/>
          </a:prstGeom>
        </p:spPr>
        <p:txBody>
          <a:bodyPr lIns="0" tIns="0" rIns="0" bIns="0" rtlCol="0" anchor="t">
            <a:spAutoFit/>
          </a:bodyPr>
          <a:lstStyle/>
          <a:p>
            <a:pPr algn="l">
              <a:lnSpc>
                <a:spcPts val="4939"/>
              </a:lnSpc>
            </a:pPr>
            <a:r>
              <a:rPr lang="en-US" sz="2599" u="sng" dirty="0">
                <a:solidFill>
                  <a:srgbClr val="3AA680"/>
                </a:solidFill>
                <a:latin typeface="Montserrat" panose="00000500000000000000" pitchFamily="2" charset="0"/>
                <a:ea typeface="Montserrat Bold"/>
                <a:cs typeface="Montserrat Bold"/>
                <a:sym typeface="Montserrat Bold"/>
                <a:hlinkClick r:id="rId5"/>
              </a:rPr>
              <a:t>Activity booklet</a:t>
            </a:r>
            <a:r>
              <a:rPr lang="en-US" sz="2599" dirty="0">
                <a:solidFill>
                  <a:srgbClr val="000000"/>
                </a:solidFill>
                <a:latin typeface="Montserrat" panose="00000500000000000000" pitchFamily="2" charset="0"/>
                <a:ea typeface="Montserrat"/>
                <a:cs typeface="Montserrat"/>
                <a:sym typeface="Montserrat"/>
              </a:rPr>
              <a:t> </a:t>
            </a:r>
            <a:r>
              <a:rPr lang="en-US" sz="2599" dirty="0">
                <a:solidFill>
                  <a:srgbClr val="000000"/>
                </a:solidFill>
                <a:latin typeface="Montserrat"/>
                <a:ea typeface="Montserrat"/>
                <a:cs typeface="Montserrat"/>
                <a:sym typeface="Montserrat"/>
              </a:rPr>
              <a:t>to help adults identify everyday opportunities to start conversations on this topic with children and young people.</a:t>
            </a:r>
          </a:p>
        </p:txBody>
      </p:sp>
      <p:pic>
        <p:nvPicPr>
          <p:cNvPr id="16" name="Picture 15">
            <a:extLst>
              <a:ext uri="{FF2B5EF4-FFF2-40B4-BE49-F238E27FC236}">
                <a16:creationId xmlns:a16="http://schemas.microsoft.com/office/drawing/2014/main" id="{92D2CECF-80E1-4587-9C41-2B2567840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6154" y="2351850"/>
            <a:ext cx="5010991" cy="501099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8262"/>
        </a:solidFill>
        <a:effectLst/>
      </p:bgPr>
    </p:bg>
    <p:spTree>
      <p:nvGrpSpPr>
        <p:cNvPr id="1" name=""/>
        <p:cNvGrpSpPr/>
        <p:nvPr/>
      </p:nvGrpSpPr>
      <p:grpSpPr>
        <a:xfrm>
          <a:off x="0" y="0"/>
          <a:ext cx="0" cy="0"/>
          <a:chOff x="0" y="0"/>
          <a:chExt cx="0" cy="0"/>
        </a:xfrm>
      </p:grpSpPr>
      <p:grpSp>
        <p:nvGrpSpPr>
          <p:cNvPr id="2" name="Group 2"/>
          <p:cNvGrpSpPr/>
          <p:nvPr/>
        </p:nvGrpSpPr>
        <p:grpSpPr>
          <a:xfrm>
            <a:off x="565017"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791" y="867704"/>
            <a:ext cx="18523582" cy="1138626"/>
            <a:chOff x="0" y="0"/>
            <a:chExt cx="4878639" cy="299885"/>
          </a:xfrm>
        </p:grpSpPr>
        <p:sp>
          <p:nvSpPr>
            <p:cNvPr id="6" name="Freeform 6"/>
            <p:cNvSpPr/>
            <p:nvPr/>
          </p:nvSpPr>
          <p:spPr>
            <a:xfrm>
              <a:off x="0" y="0"/>
              <a:ext cx="4878639" cy="299885"/>
            </a:xfrm>
            <a:custGeom>
              <a:avLst/>
              <a:gdLst/>
              <a:ahLst/>
              <a:cxnLst/>
              <a:rect l="l" t="t" r="r" b="b"/>
              <a:pathLst>
                <a:path w="4878639" h="299885">
                  <a:moveTo>
                    <a:pt x="0" y="0"/>
                  </a:moveTo>
                  <a:lnTo>
                    <a:pt x="4878639" y="0"/>
                  </a:lnTo>
                  <a:lnTo>
                    <a:pt x="4878639" y="299885"/>
                  </a:lnTo>
                  <a:lnTo>
                    <a:pt x="0" y="299885"/>
                  </a:lnTo>
                  <a:close/>
                </a:path>
              </a:pathLst>
            </a:custGeom>
            <a:solidFill>
              <a:srgbClr val="0D1223"/>
            </a:solidFill>
          </p:spPr>
          <p:txBody>
            <a:bodyPr/>
            <a:lstStyle/>
            <a:p>
              <a:endParaRPr lang="en-US"/>
            </a:p>
          </p:txBody>
        </p:sp>
        <p:sp>
          <p:nvSpPr>
            <p:cNvPr id="7" name="TextBox 7"/>
            <p:cNvSpPr txBox="1"/>
            <p:nvPr/>
          </p:nvSpPr>
          <p:spPr>
            <a:xfrm>
              <a:off x="0" y="-38100"/>
              <a:ext cx="4878639" cy="337985"/>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a:off x="14084758" y="8140442"/>
            <a:ext cx="3174542" cy="1117858"/>
          </a:xfrm>
          <a:custGeom>
            <a:avLst/>
            <a:gdLst/>
            <a:ahLst/>
            <a:cxnLst/>
            <a:rect l="l" t="t" r="r" b="b"/>
            <a:pathLst>
              <a:path w="3174542" h="1117858">
                <a:moveTo>
                  <a:pt x="0" y="0"/>
                </a:moveTo>
                <a:lnTo>
                  <a:pt x="3174542" y="0"/>
                </a:lnTo>
                <a:lnTo>
                  <a:pt x="3174542" y="1117858"/>
                </a:lnTo>
                <a:lnTo>
                  <a:pt x="0" y="111785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028700" y="1105229"/>
            <a:ext cx="10474523" cy="596901"/>
          </a:xfrm>
          <a:prstGeom prst="rect">
            <a:avLst/>
          </a:prstGeom>
        </p:spPr>
        <p:txBody>
          <a:bodyPr lIns="0" tIns="0" rIns="0" bIns="0" rtlCol="0" anchor="t">
            <a:spAutoFit/>
          </a:bodyPr>
          <a:lstStyle/>
          <a:p>
            <a:pPr algn="l">
              <a:lnSpc>
                <a:spcPts val="4899"/>
              </a:lnSpc>
              <a:spcBef>
                <a:spcPct val="0"/>
              </a:spcBef>
            </a:pPr>
            <a:r>
              <a:rPr lang="en-US" sz="3499" b="1">
                <a:solidFill>
                  <a:srgbClr val="FFFFFF"/>
                </a:solidFill>
                <a:latin typeface="Montserrat Bold"/>
                <a:ea typeface="Montserrat Bold"/>
                <a:cs typeface="Montserrat Bold"/>
                <a:sym typeface="Montserrat Bold"/>
              </a:rPr>
              <a:t>Starting conversations about personal safety</a:t>
            </a:r>
          </a:p>
        </p:txBody>
      </p:sp>
      <p:pic>
        <p:nvPicPr>
          <p:cNvPr id="11" name="Online Media 10" descr="Books are a wonderful way to start conversations about personal safety">
            <a:hlinkClick r:id="" action="ppaction://media"/>
            <a:extLst>
              <a:ext uri="{FF2B5EF4-FFF2-40B4-BE49-F238E27FC236}">
                <a16:creationId xmlns:a16="http://schemas.microsoft.com/office/drawing/2014/main" id="{0C003AC9-1949-A9C3-7C4B-44F2ED49E300}"/>
              </a:ext>
            </a:extLst>
          </p:cNvPr>
          <p:cNvPicPr>
            <a:picLocks noRot="1" noChangeAspect="1"/>
          </p:cNvPicPr>
          <p:nvPr>
            <a:videoFile r:link="rId1"/>
          </p:nvPr>
        </p:nvPicPr>
        <p:blipFill>
          <a:blip r:embed="rId5"/>
          <a:stretch>
            <a:fillRect/>
          </a:stretch>
        </p:blipFill>
        <p:spPr>
          <a:xfrm>
            <a:off x="1031060" y="2640589"/>
            <a:ext cx="11690294" cy="6546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8262"/>
        </a:solidFill>
        <a:effectLst/>
      </p:bgPr>
    </p:bg>
    <p:spTree>
      <p:nvGrpSpPr>
        <p:cNvPr id="1" name=""/>
        <p:cNvGrpSpPr/>
        <p:nvPr/>
      </p:nvGrpSpPr>
      <p:grpSpPr>
        <a:xfrm>
          <a:off x="0" y="0"/>
          <a:ext cx="0" cy="0"/>
          <a:chOff x="0" y="0"/>
          <a:chExt cx="0" cy="0"/>
        </a:xfrm>
      </p:grpSpPr>
      <p:grpSp>
        <p:nvGrpSpPr>
          <p:cNvPr id="2" name="Group 2"/>
          <p:cNvGrpSpPr/>
          <p:nvPr/>
        </p:nvGrpSpPr>
        <p:grpSpPr>
          <a:xfrm>
            <a:off x="549209"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388099" y="8649097"/>
            <a:ext cx="3062080" cy="306208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D3C"/>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7791" y="867704"/>
            <a:ext cx="18523582" cy="1138626"/>
            <a:chOff x="0" y="0"/>
            <a:chExt cx="4878639" cy="299885"/>
          </a:xfrm>
        </p:grpSpPr>
        <p:sp>
          <p:nvSpPr>
            <p:cNvPr id="9" name="Freeform 9"/>
            <p:cNvSpPr/>
            <p:nvPr/>
          </p:nvSpPr>
          <p:spPr>
            <a:xfrm>
              <a:off x="0" y="0"/>
              <a:ext cx="4878639" cy="299885"/>
            </a:xfrm>
            <a:custGeom>
              <a:avLst/>
              <a:gdLst/>
              <a:ahLst/>
              <a:cxnLst/>
              <a:rect l="l" t="t" r="r" b="b"/>
              <a:pathLst>
                <a:path w="4878639" h="299885">
                  <a:moveTo>
                    <a:pt x="0" y="0"/>
                  </a:moveTo>
                  <a:lnTo>
                    <a:pt x="4878639" y="0"/>
                  </a:lnTo>
                  <a:lnTo>
                    <a:pt x="4878639" y="299885"/>
                  </a:lnTo>
                  <a:lnTo>
                    <a:pt x="0" y="299885"/>
                  </a:lnTo>
                  <a:close/>
                </a:path>
              </a:pathLst>
            </a:custGeom>
            <a:solidFill>
              <a:srgbClr val="0D1223"/>
            </a:solidFill>
          </p:spPr>
          <p:txBody>
            <a:bodyPr/>
            <a:lstStyle/>
            <a:p>
              <a:endParaRPr lang="en-US"/>
            </a:p>
          </p:txBody>
        </p:sp>
        <p:sp>
          <p:nvSpPr>
            <p:cNvPr id="10" name="TextBox 10"/>
            <p:cNvSpPr txBox="1"/>
            <p:nvPr/>
          </p:nvSpPr>
          <p:spPr>
            <a:xfrm>
              <a:off x="0" y="-38100"/>
              <a:ext cx="4878639" cy="337985"/>
            </a:xfrm>
            <a:prstGeom prst="rect">
              <a:avLst/>
            </a:prstGeom>
          </p:spPr>
          <p:txBody>
            <a:bodyPr lIns="50800" tIns="50800" rIns="50800" bIns="50800" rtlCol="0" anchor="ctr"/>
            <a:lstStyle/>
            <a:p>
              <a:pPr algn="ctr">
                <a:lnSpc>
                  <a:spcPts val="3499"/>
                </a:lnSpc>
              </a:pPr>
              <a:endParaRPr/>
            </a:p>
          </p:txBody>
        </p:sp>
      </p:grpSp>
      <p:grpSp>
        <p:nvGrpSpPr>
          <p:cNvPr id="11" name="Group 11"/>
          <p:cNvGrpSpPr/>
          <p:nvPr/>
        </p:nvGrpSpPr>
        <p:grpSpPr>
          <a:xfrm>
            <a:off x="1457767" y="6278835"/>
            <a:ext cx="3593289" cy="706782"/>
            <a:chOff x="0" y="0"/>
            <a:chExt cx="946381" cy="186148"/>
          </a:xfrm>
        </p:grpSpPr>
        <p:sp>
          <p:nvSpPr>
            <p:cNvPr id="12" name="Freeform 12"/>
            <p:cNvSpPr/>
            <p:nvPr/>
          </p:nvSpPr>
          <p:spPr>
            <a:xfrm>
              <a:off x="0" y="0"/>
              <a:ext cx="946381" cy="186148"/>
            </a:xfrm>
            <a:custGeom>
              <a:avLst/>
              <a:gdLst/>
              <a:ahLst/>
              <a:cxnLst/>
              <a:rect l="l" t="t" r="r" b="b"/>
              <a:pathLst>
                <a:path w="946381" h="186148">
                  <a:moveTo>
                    <a:pt x="93074" y="0"/>
                  </a:moveTo>
                  <a:lnTo>
                    <a:pt x="853307" y="0"/>
                  </a:lnTo>
                  <a:cubicBezTo>
                    <a:pt x="877991" y="0"/>
                    <a:pt x="901665" y="9806"/>
                    <a:pt x="919120" y="27261"/>
                  </a:cubicBezTo>
                  <a:cubicBezTo>
                    <a:pt x="936575" y="44716"/>
                    <a:pt x="946381" y="68389"/>
                    <a:pt x="946381" y="93074"/>
                  </a:cubicBezTo>
                  <a:lnTo>
                    <a:pt x="946381" y="93074"/>
                  </a:lnTo>
                  <a:cubicBezTo>
                    <a:pt x="946381" y="144478"/>
                    <a:pt x="904710" y="186148"/>
                    <a:pt x="853307" y="186148"/>
                  </a:cubicBezTo>
                  <a:lnTo>
                    <a:pt x="93074" y="186148"/>
                  </a:lnTo>
                  <a:cubicBezTo>
                    <a:pt x="68389" y="186148"/>
                    <a:pt x="44716" y="176342"/>
                    <a:pt x="27261" y="158888"/>
                  </a:cubicBezTo>
                  <a:cubicBezTo>
                    <a:pt x="9806" y="141433"/>
                    <a:pt x="0" y="117759"/>
                    <a:pt x="0" y="93074"/>
                  </a:cubicBezTo>
                  <a:lnTo>
                    <a:pt x="0" y="93074"/>
                  </a:lnTo>
                  <a:cubicBezTo>
                    <a:pt x="0" y="68389"/>
                    <a:pt x="9806" y="44716"/>
                    <a:pt x="27261" y="27261"/>
                  </a:cubicBezTo>
                  <a:cubicBezTo>
                    <a:pt x="44716" y="9806"/>
                    <a:pt x="68389" y="0"/>
                    <a:pt x="93074" y="0"/>
                  </a:cubicBezTo>
                  <a:close/>
                </a:path>
              </a:pathLst>
            </a:custGeom>
            <a:solidFill>
              <a:srgbClr val="3AA680"/>
            </a:solidFill>
          </p:spPr>
          <p:txBody>
            <a:bodyPr/>
            <a:lstStyle/>
            <a:p>
              <a:endParaRPr lang="en-US"/>
            </a:p>
          </p:txBody>
        </p:sp>
        <p:sp>
          <p:nvSpPr>
            <p:cNvPr id="13" name="TextBox 13"/>
            <p:cNvSpPr txBox="1"/>
            <p:nvPr/>
          </p:nvSpPr>
          <p:spPr>
            <a:xfrm>
              <a:off x="0" y="-38100"/>
              <a:ext cx="946381" cy="224248"/>
            </a:xfrm>
            <a:prstGeom prst="rect">
              <a:avLst/>
            </a:prstGeom>
          </p:spPr>
          <p:txBody>
            <a:bodyPr lIns="50800" tIns="50800" rIns="50800" bIns="50800" rtlCol="0" anchor="ctr"/>
            <a:lstStyle/>
            <a:p>
              <a:pPr algn="ctr">
                <a:lnSpc>
                  <a:spcPts val="3499"/>
                </a:lnSpc>
              </a:pPr>
              <a:endParaRPr/>
            </a:p>
          </p:txBody>
        </p:sp>
      </p:grpSp>
      <p:sp>
        <p:nvSpPr>
          <p:cNvPr id="14" name="Freeform 14"/>
          <p:cNvSpPr/>
          <p:nvPr/>
        </p:nvSpPr>
        <p:spPr>
          <a:xfrm>
            <a:off x="7517711" y="6632226"/>
            <a:ext cx="5470609" cy="5470609"/>
          </a:xfrm>
          <a:custGeom>
            <a:avLst/>
            <a:gdLst/>
            <a:ahLst/>
            <a:cxnLst/>
            <a:rect l="l" t="t" r="r" b="b"/>
            <a:pathLst>
              <a:path w="5470609" h="5470609">
                <a:moveTo>
                  <a:pt x="0" y="0"/>
                </a:moveTo>
                <a:lnTo>
                  <a:pt x="5470609" y="0"/>
                </a:lnTo>
                <a:lnTo>
                  <a:pt x="5470609" y="5470609"/>
                </a:lnTo>
                <a:lnTo>
                  <a:pt x="0" y="5470609"/>
                </a:lnTo>
                <a:lnTo>
                  <a:pt x="0" y="0"/>
                </a:lnTo>
                <a:close/>
              </a:path>
            </a:pathLst>
          </a:custGeom>
          <a:blipFill>
            <a:blip r:embed="rId2">
              <a:alphaModFix amt="61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6383066" y="7690301"/>
            <a:ext cx="4547937" cy="1154435"/>
          </a:xfrm>
          <a:custGeom>
            <a:avLst/>
            <a:gdLst/>
            <a:ahLst/>
            <a:cxnLst/>
            <a:rect l="l" t="t" r="r" b="b"/>
            <a:pathLst>
              <a:path w="4547937" h="1154435">
                <a:moveTo>
                  <a:pt x="0" y="0"/>
                </a:moveTo>
                <a:lnTo>
                  <a:pt x="4547937" y="0"/>
                </a:lnTo>
                <a:lnTo>
                  <a:pt x="4547937" y="1154435"/>
                </a:lnTo>
                <a:lnTo>
                  <a:pt x="0" y="11544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1519910" y="2716212"/>
            <a:ext cx="4331602" cy="6128523"/>
          </a:xfrm>
          <a:custGeom>
            <a:avLst/>
            <a:gdLst/>
            <a:ahLst/>
            <a:cxnLst/>
            <a:rect l="l" t="t" r="r" b="b"/>
            <a:pathLst>
              <a:path w="4331602" h="6128523">
                <a:moveTo>
                  <a:pt x="0" y="0"/>
                </a:moveTo>
                <a:lnTo>
                  <a:pt x="4331603" y="0"/>
                </a:lnTo>
                <a:lnTo>
                  <a:pt x="4331603" y="6128524"/>
                </a:lnTo>
                <a:lnTo>
                  <a:pt x="0" y="6128524"/>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1028700" y="1105229"/>
            <a:ext cx="7628334" cy="596901"/>
          </a:xfrm>
          <a:prstGeom prst="rect">
            <a:avLst/>
          </a:prstGeom>
        </p:spPr>
        <p:txBody>
          <a:bodyPr lIns="0" tIns="0" rIns="0" bIns="0" rtlCol="0" anchor="t">
            <a:spAutoFit/>
          </a:bodyPr>
          <a:lstStyle/>
          <a:p>
            <a:pPr algn="l">
              <a:lnSpc>
                <a:spcPts val="4899"/>
              </a:lnSpc>
              <a:spcBef>
                <a:spcPct val="0"/>
              </a:spcBef>
            </a:pPr>
            <a:r>
              <a:rPr lang="en-US" sz="3499" b="1">
                <a:solidFill>
                  <a:srgbClr val="FFFFFF"/>
                </a:solidFill>
                <a:latin typeface="Montserrat Bold"/>
                <a:ea typeface="Montserrat Bold"/>
                <a:cs typeface="Montserrat Bold"/>
                <a:sym typeface="Montserrat Bold"/>
              </a:rPr>
              <a:t>About the National Office’s work</a:t>
            </a:r>
          </a:p>
        </p:txBody>
      </p:sp>
      <p:sp>
        <p:nvSpPr>
          <p:cNvPr id="18" name="TextBox 18"/>
          <p:cNvSpPr txBox="1"/>
          <p:nvPr/>
        </p:nvSpPr>
        <p:spPr>
          <a:xfrm>
            <a:off x="1028700" y="3139309"/>
            <a:ext cx="9224316" cy="3695563"/>
          </a:xfrm>
          <a:prstGeom prst="rect">
            <a:avLst/>
          </a:prstGeom>
        </p:spPr>
        <p:txBody>
          <a:bodyPr lIns="0" tIns="0" rIns="0" bIns="0" rtlCol="0" anchor="t">
            <a:spAutoFit/>
          </a:bodyPr>
          <a:lstStyle/>
          <a:p>
            <a:pPr marL="561334" lvl="1" indent="-280667" algn="l">
              <a:lnSpc>
                <a:spcPts val="4939"/>
              </a:lnSpc>
              <a:buFont typeface="Arial"/>
              <a:buChar char="•"/>
            </a:pPr>
            <a:r>
              <a:rPr lang="en-US" sz="2599" dirty="0">
                <a:solidFill>
                  <a:srgbClr val="000000"/>
                </a:solidFill>
                <a:latin typeface="Montserrat"/>
                <a:ea typeface="Montserrat"/>
                <a:cs typeface="Montserrat"/>
                <a:sym typeface="Montserrat"/>
              </a:rPr>
              <a:t>The campaign is one initiative under the </a:t>
            </a:r>
            <a:r>
              <a:rPr lang="en-US" sz="2599" i="1" dirty="0">
                <a:solidFill>
                  <a:srgbClr val="000000"/>
                </a:solidFill>
                <a:latin typeface="Montserrat Italics"/>
                <a:ea typeface="Montserrat Italics"/>
                <a:cs typeface="Montserrat Italics"/>
                <a:sym typeface="Montserrat Italics"/>
              </a:rPr>
              <a:t>National Strategy to Prevent and Respond to Child Sexual Abuse 2021-2030</a:t>
            </a:r>
            <a:r>
              <a:rPr lang="en-US" sz="2599" dirty="0">
                <a:solidFill>
                  <a:srgbClr val="000000"/>
                </a:solidFill>
                <a:latin typeface="Montserrat"/>
                <a:ea typeface="Montserrat"/>
                <a:cs typeface="Montserrat"/>
                <a:sym typeface="Montserrat"/>
              </a:rPr>
              <a:t>, which is led by the N</a:t>
            </a:r>
            <a:r>
              <a:rPr lang="en-US" sz="2599" u="none" dirty="0">
                <a:solidFill>
                  <a:srgbClr val="000000"/>
                </a:solidFill>
                <a:latin typeface="Montserrat"/>
                <a:ea typeface="Montserrat"/>
                <a:cs typeface="Montserrat"/>
                <a:sym typeface="Montserrat"/>
              </a:rPr>
              <a:t>ationa</a:t>
            </a:r>
            <a:r>
              <a:rPr lang="en-US" sz="2599" dirty="0">
                <a:solidFill>
                  <a:srgbClr val="000000"/>
                </a:solidFill>
                <a:latin typeface="Montserrat"/>
                <a:ea typeface="Montserrat"/>
                <a:cs typeface="Montserrat"/>
                <a:sym typeface="Montserrat"/>
              </a:rPr>
              <a:t>l</a:t>
            </a:r>
            <a:r>
              <a:rPr lang="en-US" sz="2599" u="none" dirty="0">
                <a:solidFill>
                  <a:srgbClr val="000000"/>
                </a:solidFill>
                <a:latin typeface="Montserrat"/>
                <a:ea typeface="Montserrat"/>
                <a:cs typeface="Montserrat"/>
                <a:sym typeface="Montserrat"/>
              </a:rPr>
              <a:t> </a:t>
            </a:r>
            <a:r>
              <a:rPr lang="en-US" sz="2599" dirty="0">
                <a:solidFill>
                  <a:srgbClr val="000000"/>
                </a:solidFill>
                <a:latin typeface="Montserrat"/>
                <a:ea typeface="Montserrat"/>
                <a:cs typeface="Montserrat"/>
                <a:sym typeface="Montserrat"/>
              </a:rPr>
              <a:t>Office.</a:t>
            </a:r>
          </a:p>
          <a:p>
            <a:pPr marL="561334" lvl="1" indent="-280667" algn="l">
              <a:lnSpc>
                <a:spcPts val="4939"/>
              </a:lnSpc>
              <a:buFont typeface="Arial"/>
              <a:buChar char="•"/>
            </a:pPr>
            <a:r>
              <a:rPr lang="en-US" sz="2599" dirty="0">
                <a:solidFill>
                  <a:srgbClr val="000000"/>
                </a:solidFill>
                <a:latin typeface="Montserrat"/>
                <a:ea typeface="Montserrat"/>
                <a:cs typeface="Montserrat"/>
                <a:sym typeface="Montserrat"/>
              </a:rPr>
              <a:t>Find out more about the National Strategy, National Office and all the resources in this presentation at </a:t>
            </a:r>
            <a:r>
              <a:rPr lang="en-US" sz="2599" b="1" dirty="0">
                <a:solidFill>
                  <a:srgbClr val="FFFFFF"/>
                </a:solidFill>
                <a:latin typeface="Montserrat Bold"/>
                <a:ea typeface="Montserrat Bold"/>
                <a:cs typeface="Montserrat Bold"/>
                <a:sym typeface="Montserrat Bold"/>
              </a:rPr>
              <a:t>ChildSafety.gov.au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8262"/>
        </a:solidFill>
        <a:effectLst/>
      </p:bgPr>
    </p:bg>
    <p:spTree>
      <p:nvGrpSpPr>
        <p:cNvPr id="1" name=""/>
        <p:cNvGrpSpPr/>
        <p:nvPr/>
      </p:nvGrpSpPr>
      <p:grpSpPr>
        <a:xfrm>
          <a:off x="0" y="0"/>
          <a:ext cx="0" cy="0"/>
          <a:chOff x="0" y="0"/>
          <a:chExt cx="0" cy="0"/>
        </a:xfrm>
      </p:grpSpPr>
      <p:grpSp>
        <p:nvGrpSpPr>
          <p:cNvPr id="2" name="Group 2"/>
          <p:cNvGrpSpPr/>
          <p:nvPr/>
        </p:nvGrpSpPr>
        <p:grpSpPr>
          <a:xfrm>
            <a:off x="549209"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791" y="867704"/>
            <a:ext cx="18523582" cy="1138626"/>
            <a:chOff x="0" y="0"/>
            <a:chExt cx="4878639" cy="299885"/>
          </a:xfrm>
        </p:grpSpPr>
        <p:sp>
          <p:nvSpPr>
            <p:cNvPr id="6" name="Freeform 6"/>
            <p:cNvSpPr/>
            <p:nvPr/>
          </p:nvSpPr>
          <p:spPr>
            <a:xfrm>
              <a:off x="0" y="0"/>
              <a:ext cx="4878639" cy="299885"/>
            </a:xfrm>
            <a:custGeom>
              <a:avLst/>
              <a:gdLst/>
              <a:ahLst/>
              <a:cxnLst/>
              <a:rect l="l" t="t" r="r" b="b"/>
              <a:pathLst>
                <a:path w="4878639" h="299885">
                  <a:moveTo>
                    <a:pt x="0" y="0"/>
                  </a:moveTo>
                  <a:lnTo>
                    <a:pt x="4878639" y="0"/>
                  </a:lnTo>
                  <a:lnTo>
                    <a:pt x="4878639" y="299885"/>
                  </a:lnTo>
                  <a:lnTo>
                    <a:pt x="0" y="299885"/>
                  </a:lnTo>
                  <a:close/>
                </a:path>
              </a:pathLst>
            </a:custGeom>
            <a:solidFill>
              <a:srgbClr val="0D1223"/>
            </a:solidFill>
          </p:spPr>
          <p:txBody>
            <a:bodyPr/>
            <a:lstStyle/>
            <a:p>
              <a:endParaRPr lang="en-US"/>
            </a:p>
          </p:txBody>
        </p:sp>
        <p:sp>
          <p:nvSpPr>
            <p:cNvPr id="7" name="TextBox 7"/>
            <p:cNvSpPr txBox="1"/>
            <p:nvPr/>
          </p:nvSpPr>
          <p:spPr>
            <a:xfrm>
              <a:off x="0" y="-38100"/>
              <a:ext cx="4878639" cy="337985"/>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a:off x="3089547" y="7656831"/>
            <a:ext cx="3148559" cy="1040472"/>
          </a:xfrm>
          <a:custGeom>
            <a:avLst/>
            <a:gdLst/>
            <a:ahLst/>
            <a:cxnLst/>
            <a:rect l="l" t="t" r="r" b="b"/>
            <a:pathLst>
              <a:path w="3148559" h="1040472">
                <a:moveTo>
                  <a:pt x="0" y="0"/>
                </a:moveTo>
                <a:lnTo>
                  <a:pt x="3148560" y="0"/>
                </a:lnTo>
                <a:lnTo>
                  <a:pt x="3148560" y="1040472"/>
                </a:lnTo>
                <a:lnTo>
                  <a:pt x="0" y="1040472"/>
                </a:lnTo>
                <a:lnTo>
                  <a:pt x="0" y="0"/>
                </a:lnTo>
                <a:close/>
              </a:path>
            </a:pathLst>
          </a:custGeom>
          <a:blipFill>
            <a:blip r:embed="rId2"/>
            <a:stretch>
              <a:fillRect/>
            </a:stretch>
          </a:blipFill>
        </p:spPr>
        <p:txBody>
          <a:bodyPr/>
          <a:lstStyle/>
          <a:p>
            <a:endParaRPr lang="en-US"/>
          </a:p>
        </p:txBody>
      </p:sp>
      <p:sp>
        <p:nvSpPr>
          <p:cNvPr id="9" name="Freeform 9"/>
          <p:cNvSpPr/>
          <p:nvPr/>
        </p:nvSpPr>
        <p:spPr>
          <a:xfrm>
            <a:off x="9768717" y="2373291"/>
            <a:ext cx="6807623" cy="6807623"/>
          </a:xfrm>
          <a:custGeom>
            <a:avLst/>
            <a:gdLst/>
            <a:ahLst/>
            <a:cxnLst/>
            <a:rect l="l" t="t" r="r" b="b"/>
            <a:pathLst>
              <a:path w="6807623" h="6807623">
                <a:moveTo>
                  <a:pt x="0" y="0"/>
                </a:moveTo>
                <a:lnTo>
                  <a:pt x="6807623" y="0"/>
                </a:lnTo>
                <a:lnTo>
                  <a:pt x="6807623" y="6807623"/>
                </a:lnTo>
                <a:lnTo>
                  <a:pt x="0" y="6807623"/>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028700" y="1105229"/>
            <a:ext cx="3635127" cy="596901"/>
          </a:xfrm>
          <a:prstGeom prst="rect">
            <a:avLst/>
          </a:prstGeom>
        </p:spPr>
        <p:txBody>
          <a:bodyPr lIns="0" tIns="0" rIns="0" bIns="0" rtlCol="0" anchor="t">
            <a:spAutoFit/>
          </a:bodyPr>
          <a:lstStyle/>
          <a:p>
            <a:pPr algn="l">
              <a:lnSpc>
                <a:spcPts val="4899"/>
              </a:lnSpc>
              <a:spcBef>
                <a:spcPct val="0"/>
              </a:spcBef>
            </a:pPr>
            <a:r>
              <a:rPr lang="en-US" sz="3499" b="1">
                <a:solidFill>
                  <a:srgbClr val="FFFFFF"/>
                </a:solidFill>
                <a:latin typeface="Montserrat Bold"/>
                <a:ea typeface="Montserrat Bold"/>
                <a:cs typeface="Montserrat Bold"/>
                <a:sym typeface="Montserrat Bold"/>
              </a:rPr>
              <a:t>Stay connected</a:t>
            </a:r>
          </a:p>
        </p:txBody>
      </p:sp>
      <p:sp>
        <p:nvSpPr>
          <p:cNvPr id="11" name="TextBox 11"/>
          <p:cNvSpPr txBox="1"/>
          <p:nvPr/>
        </p:nvSpPr>
        <p:spPr>
          <a:xfrm>
            <a:off x="1028700" y="2611119"/>
            <a:ext cx="7860525" cy="4323941"/>
          </a:xfrm>
          <a:prstGeom prst="rect">
            <a:avLst/>
          </a:prstGeom>
        </p:spPr>
        <p:txBody>
          <a:bodyPr lIns="0" tIns="0" rIns="0" bIns="0" rtlCol="0" anchor="t">
            <a:spAutoFit/>
          </a:bodyPr>
          <a:lstStyle/>
          <a:p>
            <a:pPr marL="561334" lvl="1" indent="-280667" algn="l">
              <a:lnSpc>
                <a:spcPts val="4939"/>
              </a:lnSpc>
              <a:buFont typeface="Arial"/>
              <a:buChar char="•"/>
            </a:pPr>
            <a:r>
              <a:rPr lang="en-US" sz="2599" dirty="0">
                <a:solidFill>
                  <a:srgbClr val="000000"/>
                </a:solidFill>
                <a:latin typeface="Montserrat"/>
                <a:ea typeface="Montserrat"/>
                <a:cs typeface="Montserrat"/>
                <a:sym typeface="Montserrat"/>
              </a:rPr>
              <a:t>If you’d like receive updates from the National Office, you can </a:t>
            </a:r>
            <a:r>
              <a:rPr lang="en-US" sz="2599" u="sng" dirty="0">
                <a:solidFill>
                  <a:srgbClr val="000000"/>
                </a:solidFill>
                <a:latin typeface="Montserrat"/>
                <a:ea typeface="Montserrat"/>
                <a:cs typeface="Montserrat"/>
                <a:sym typeface="Montserrat"/>
                <a:hlinkClick r:id="rId4" tooltip="https://www.childsafety.gov.au/get-involved"/>
              </a:rPr>
              <a:t>subscribe</a:t>
            </a:r>
            <a:r>
              <a:rPr lang="en-US" sz="2599" dirty="0">
                <a:solidFill>
                  <a:srgbClr val="000000"/>
                </a:solidFill>
                <a:latin typeface="Montserrat"/>
                <a:ea typeface="Montserrat"/>
                <a:cs typeface="Montserrat"/>
                <a:sym typeface="Montserrat"/>
              </a:rPr>
              <a:t> to the mailing list via ChildSafety.gov.au.</a:t>
            </a:r>
          </a:p>
          <a:p>
            <a:pPr marL="561334" lvl="1" indent="-280667" algn="l">
              <a:lnSpc>
                <a:spcPts val="4939"/>
              </a:lnSpc>
              <a:buFont typeface="Arial"/>
              <a:buChar char="•"/>
            </a:pPr>
            <a:r>
              <a:rPr lang="en-US" sz="2599" dirty="0">
                <a:solidFill>
                  <a:srgbClr val="000000"/>
                </a:solidFill>
                <a:latin typeface="Montserrat"/>
                <a:ea typeface="Montserrat"/>
                <a:cs typeface="Montserrat"/>
                <a:sym typeface="Montserrat"/>
              </a:rPr>
              <a:t>You can also follow </a:t>
            </a:r>
            <a:r>
              <a:rPr lang="en-US" sz="2599" u="none" dirty="0">
                <a:solidFill>
                  <a:srgbClr val="000000"/>
                </a:solidFill>
                <a:latin typeface="Montserrat"/>
                <a:ea typeface="Montserrat"/>
                <a:cs typeface="Montserrat"/>
                <a:sym typeface="Montserrat"/>
              </a:rPr>
              <a:t>along o</a:t>
            </a:r>
            <a:r>
              <a:rPr lang="en-US" sz="2599" dirty="0">
                <a:solidFill>
                  <a:srgbClr val="000000"/>
                </a:solidFill>
                <a:latin typeface="Montserrat"/>
                <a:ea typeface="Montserrat"/>
                <a:cs typeface="Montserrat"/>
                <a:sym typeface="Montserrat"/>
              </a:rPr>
              <a:t>n social media for more regular updates: @ChildSafety.gov.au on </a:t>
            </a:r>
            <a:r>
              <a:rPr lang="en-US" sz="2599" u="sng" dirty="0">
                <a:solidFill>
                  <a:srgbClr val="000000"/>
                </a:solidFill>
                <a:latin typeface="Montserrat"/>
                <a:ea typeface="Montserrat"/>
                <a:cs typeface="Montserrat"/>
                <a:sym typeface="Montserrat"/>
                <a:hlinkClick r:id="rId5" tooltip="https://comms.external.ag.gov.au/ch/107371/1760x/116/A1knqWKgPguLoLW9F3PxeR9EWxgFhSB2L_kgHsv4.html"/>
              </a:rPr>
              <a:t>Facebook</a:t>
            </a:r>
            <a:r>
              <a:rPr lang="en-US" sz="2599" dirty="0">
                <a:solidFill>
                  <a:srgbClr val="000000"/>
                </a:solidFill>
                <a:latin typeface="Montserrat"/>
                <a:ea typeface="Montserrat"/>
                <a:cs typeface="Montserrat"/>
                <a:sym typeface="Montserrat"/>
              </a:rPr>
              <a:t>, </a:t>
            </a:r>
            <a:r>
              <a:rPr lang="en-US" sz="2599" u="sng" dirty="0">
                <a:solidFill>
                  <a:srgbClr val="000000"/>
                </a:solidFill>
                <a:latin typeface="Montserrat"/>
                <a:ea typeface="Montserrat"/>
                <a:cs typeface="Montserrat"/>
                <a:sym typeface="Montserrat"/>
                <a:hlinkClick r:id="rId6" tooltip="https://comms.external.ag.gov.au/ch/107371/1760x/50/A1knqWKgPguLoLW9F3Pxfv.dcvDkMjBPRIk5eh.Z.html"/>
              </a:rPr>
              <a:t>Instagram</a:t>
            </a:r>
            <a:r>
              <a:rPr lang="en-US" sz="2599" dirty="0">
                <a:solidFill>
                  <a:srgbClr val="000000"/>
                </a:solidFill>
                <a:latin typeface="Montserrat"/>
                <a:ea typeface="Montserrat"/>
                <a:cs typeface="Montserrat"/>
                <a:sym typeface="Montserrat"/>
              </a:rPr>
              <a:t> and </a:t>
            </a:r>
            <a:r>
              <a:rPr lang="en-US" sz="2599" u="sng" dirty="0">
                <a:solidFill>
                  <a:srgbClr val="000000"/>
                </a:solidFill>
                <a:latin typeface="Montserrat"/>
                <a:ea typeface="Montserrat"/>
                <a:cs typeface="Montserrat"/>
                <a:sym typeface="Montserrat"/>
                <a:hlinkClick r:id="rId7" tooltip="https://comms.external.ag.gov.au/ch/107371/1760x/11/A1knqWKgPguLoLW9F3Pxext69HKGl3Gp8bT9Z5nL.html"/>
              </a:rPr>
              <a:t>LinkedIn</a:t>
            </a:r>
            <a:r>
              <a:rPr lang="en-US" sz="2599" dirty="0">
                <a:solidFill>
                  <a:srgbClr val="000000"/>
                </a:solidFill>
                <a:latin typeface="Montserrat"/>
                <a:ea typeface="Montserrat"/>
                <a:cs typeface="Montserrat"/>
                <a:sym typeface="Montserrat"/>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8262"/>
        </a:solidFill>
        <a:effectLst/>
      </p:bgPr>
    </p:bg>
    <p:spTree>
      <p:nvGrpSpPr>
        <p:cNvPr id="1" name=""/>
        <p:cNvGrpSpPr/>
        <p:nvPr/>
      </p:nvGrpSpPr>
      <p:grpSpPr>
        <a:xfrm>
          <a:off x="0" y="0"/>
          <a:ext cx="0" cy="0"/>
          <a:chOff x="0" y="0"/>
          <a:chExt cx="0" cy="0"/>
        </a:xfrm>
      </p:grpSpPr>
      <p:grpSp>
        <p:nvGrpSpPr>
          <p:cNvPr id="2" name="Group 2"/>
          <p:cNvGrpSpPr/>
          <p:nvPr/>
        </p:nvGrpSpPr>
        <p:grpSpPr>
          <a:xfrm>
            <a:off x="549209"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791" y="867704"/>
            <a:ext cx="18523582" cy="1138626"/>
            <a:chOff x="0" y="0"/>
            <a:chExt cx="4878639" cy="299885"/>
          </a:xfrm>
        </p:grpSpPr>
        <p:sp>
          <p:nvSpPr>
            <p:cNvPr id="6" name="Freeform 6"/>
            <p:cNvSpPr/>
            <p:nvPr/>
          </p:nvSpPr>
          <p:spPr>
            <a:xfrm>
              <a:off x="0" y="0"/>
              <a:ext cx="4878639" cy="299885"/>
            </a:xfrm>
            <a:custGeom>
              <a:avLst/>
              <a:gdLst/>
              <a:ahLst/>
              <a:cxnLst/>
              <a:rect l="l" t="t" r="r" b="b"/>
              <a:pathLst>
                <a:path w="4878639" h="299885">
                  <a:moveTo>
                    <a:pt x="0" y="0"/>
                  </a:moveTo>
                  <a:lnTo>
                    <a:pt x="4878639" y="0"/>
                  </a:lnTo>
                  <a:lnTo>
                    <a:pt x="4878639" y="299885"/>
                  </a:lnTo>
                  <a:lnTo>
                    <a:pt x="0" y="299885"/>
                  </a:lnTo>
                  <a:close/>
                </a:path>
              </a:pathLst>
            </a:custGeom>
            <a:solidFill>
              <a:srgbClr val="0D1223"/>
            </a:solidFill>
          </p:spPr>
          <p:txBody>
            <a:bodyPr/>
            <a:lstStyle/>
            <a:p>
              <a:endParaRPr lang="en-US"/>
            </a:p>
          </p:txBody>
        </p:sp>
        <p:sp>
          <p:nvSpPr>
            <p:cNvPr id="7" name="TextBox 7"/>
            <p:cNvSpPr txBox="1"/>
            <p:nvPr/>
          </p:nvSpPr>
          <p:spPr>
            <a:xfrm>
              <a:off x="0" y="-38100"/>
              <a:ext cx="4878639" cy="337985"/>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a:off x="14084758" y="8140442"/>
            <a:ext cx="3174542" cy="1117858"/>
          </a:xfrm>
          <a:custGeom>
            <a:avLst/>
            <a:gdLst/>
            <a:ahLst/>
            <a:cxnLst/>
            <a:rect l="l" t="t" r="r" b="b"/>
            <a:pathLst>
              <a:path w="3174542" h="1117858">
                <a:moveTo>
                  <a:pt x="0" y="0"/>
                </a:moveTo>
                <a:lnTo>
                  <a:pt x="3174542" y="0"/>
                </a:lnTo>
                <a:lnTo>
                  <a:pt x="3174542" y="1117858"/>
                </a:lnTo>
                <a:lnTo>
                  <a:pt x="0" y="111785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028700" y="1105229"/>
            <a:ext cx="10726043" cy="596901"/>
          </a:xfrm>
          <a:prstGeom prst="rect">
            <a:avLst/>
          </a:prstGeom>
        </p:spPr>
        <p:txBody>
          <a:bodyPr lIns="0" tIns="0" rIns="0" bIns="0" rtlCol="0" anchor="t">
            <a:spAutoFit/>
          </a:bodyPr>
          <a:lstStyle/>
          <a:p>
            <a:pPr algn="l">
              <a:lnSpc>
                <a:spcPts val="4899"/>
              </a:lnSpc>
              <a:spcBef>
                <a:spcPct val="0"/>
              </a:spcBef>
            </a:pPr>
            <a:r>
              <a:rPr lang="en-US" sz="3499" b="1">
                <a:solidFill>
                  <a:srgbClr val="FFFFFF"/>
                </a:solidFill>
                <a:latin typeface="Montserrat Bold"/>
                <a:ea typeface="Montserrat Bold"/>
                <a:cs typeface="Montserrat Bold"/>
                <a:sym typeface="Montserrat Bold"/>
              </a:rPr>
              <a:t>Protecting children starts with a conversation</a:t>
            </a:r>
          </a:p>
        </p:txBody>
      </p:sp>
      <p:pic>
        <p:nvPicPr>
          <p:cNvPr id="10" name="Online Media 9" descr="Protecting children starts with a conversation">
            <a:hlinkClick r:id="" action="ppaction://media"/>
            <a:extLst>
              <a:ext uri="{FF2B5EF4-FFF2-40B4-BE49-F238E27FC236}">
                <a16:creationId xmlns:a16="http://schemas.microsoft.com/office/drawing/2014/main" id="{CB51E8C8-507A-F76C-2C6E-61BD9F8B5B04}"/>
              </a:ext>
            </a:extLst>
          </p:cNvPr>
          <p:cNvPicPr>
            <a:picLocks noRot="1" noChangeAspect="1"/>
          </p:cNvPicPr>
          <p:nvPr>
            <a:videoFile r:link="rId1"/>
          </p:nvPr>
        </p:nvPicPr>
        <p:blipFill>
          <a:blip r:embed="rId5"/>
          <a:stretch>
            <a:fillRect/>
          </a:stretch>
        </p:blipFill>
        <p:spPr>
          <a:xfrm>
            <a:off x="1028700" y="2574381"/>
            <a:ext cx="11684977" cy="66077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8262"/>
        </a:solidFill>
        <a:effectLst/>
      </p:bgPr>
    </p:bg>
    <p:spTree>
      <p:nvGrpSpPr>
        <p:cNvPr id="1" name=""/>
        <p:cNvGrpSpPr/>
        <p:nvPr/>
      </p:nvGrpSpPr>
      <p:grpSpPr>
        <a:xfrm>
          <a:off x="0" y="0"/>
          <a:ext cx="0" cy="0"/>
          <a:chOff x="0" y="0"/>
          <a:chExt cx="0" cy="0"/>
        </a:xfrm>
      </p:grpSpPr>
      <p:grpSp>
        <p:nvGrpSpPr>
          <p:cNvPr id="2" name="Group 2"/>
          <p:cNvGrpSpPr/>
          <p:nvPr/>
        </p:nvGrpSpPr>
        <p:grpSpPr>
          <a:xfrm>
            <a:off x="549209"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791" y="867704"/>
            <a:ext cx="18523582" cy="1138626"/>
            <a:chOff x="0" y="0"/>
            <a:chExt cx="4878639" cy="299885"/>
          </a:xfrm>
        </p:grpSpPr>
        <p:sp>
          <p:nvSpPr>
            <p:cNvPr id="6" name="Freeform 6"/>
            <p:cNvSpPr/>
            <p:nvPr/>
          </p:nvSpPr>
          <p:spPr>
            <a:xfrm>
              <a:off x="0" y="0"/>
              <a:ext cx="4878639" cy="299885"/>
            </a:xfrm>
            <a:custGeom>
              <a:avLst/>
              <a:gdLst/>
              <a:ahLst/>
              <a:cxnLst/>
              <a:rect l="l" t="t" r="r" b="b"/>
              <a:pathLst>
                <a:path w="4878639" h="299885">
                  <a:moveTo>
                    <a:pt x="0" y="0"/>
                  </a:moveTo>
                  <a:lnTo>
                    <a:pt x="4878639" y="0"/>
                  </a:lnTo>
                  <a:lnTo>
                    <a:pt x="4878639" y="299885"/>
                  </a:lnTo>
                  <a:lnTo>
                    <a:pt x="0" y="299885"/>
                  </a:lnTo>
                  <a:close/>
                </a:path>
              </a:pathLst>
            </a:custGeom>
            <a:solidFill>
              <a:srgbClr val="0D1223"/>
            </a:solidFill>
          </p:spPr>
          <p:txBody>
            <a:bodyPr/>
            <a:lstStyle/>
            <a:p>
              <a:endParaRPr lang="en-US"/>
            </a:p>
          </p:txBody>
        </p:sp>
        <p:sp>
          <p:nvSpPr>
            <p:cNvPr id="7" name="TextBox 7"/>
            <p:cNvSpPr txBox="1"/>
            <p:nvPr/>
          </p:nvSpPr>
          <p:spPr>
            <a:xfrm>
              <a:off x="0" y="-38100"/>
              <a:ext cx="4878639" cy="337985"/>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a:off x="14084758" y="8140442"/>
            <a:ext cx="3174542" cy="1117858"/>
          </a:xfrm>
          <a:custGeom>
            <a:avLst/>
            <a:gdLst/>
            <a:ahLst/>
            <a:cxnLst/>
            <a:rect l="l" t="t" r="r" b="b"/>
            <a:pathLst>
              <a:path w="3174542" h="1117858">
                <a:moveTo>
                  <a:pt x="0" y="0"/>
                </a:moveTo>
                <a:lnTo>
                  <a:pt x="3174542" y="0"/>
                </a:lnTo>
                <a:lnTo>
                  <a:pt x="3174542" y="1117858"/>
                </a:lnTo>
                <a:lnTo>
                  <a:pt x="0" y="1117858"/>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7279370" y="1105229"/>
            <a:ext cx="3729261" cy="596901"/>
          </a:xfrm>
          <a:prstGeom prst="rect">
            <a:avLst/>
          </a:prstGeom>
        </p:spPr>
        <p:txBody>
          <a:bodyPr wrap="square" lIns="0" tIns="0" rIns="0" bIns="0" rtlCol="0" anchor="t">
            <a:spAutoFit/>
          </a:bodyPr>
          <a:lstStyle/>
          <a:p>
            <a:pPr algn="l">
              <a:lnSpc>
                <a:spcPts val="4899"/>
              </a:lnSpc>
              <a:spcBef>
                <a:spcPct val="0"/>
              </a:spcBef>
            </a:pPr>
            <a:r>
              <a:rPr lang="en-US" sz="3499" b="1" dirty="0">
                <a:solidFill>
                  <a:srgbClr val="FFFFFF"/>
                </a:solidFill>
                <a:latin typeface="Montserrat Bold"/>
                <a:ea typeface="Montserrat Bold"/>
                <a:cs typeface="Montserrat Bold"/>
                <a:sym typeface="Montserrat Bold"/>
              </a:rPr>
              <a:t>Session agenda</a:t>
            </a:r>
          </a:p>
        </p:txBody>
      </p:sp>
      <p:sp>
        <p:nvSpPr>
          <p:cNvPr id="10" name="TextBox 10"/>
          <p:cNvSpPr txBox="1"/>
          <p:nvPr/>
        </p:nvSpPr>
        <p:spPr>
          <a:xfrm>
            <a:off x="1353455" y="3215443"/>
            <a:ext cx="7790545" cy="4337560"/>
          </a:xfrm>
          <a:prstGeom prst="rect">
            <a:avLst/>
          </a:prstGeom>
        </p:spPr>
        <p:txBody>
          <a:bodyPr lIns="0" tIns="0" rIns="0" bIns="0" rtlCol="0" anchor="t">
            <a:spAutoFit/>
          </a:bodyPr>
          <a:lstStyle/>
          <a:p>
            <a:pPr marL="561334" lvl="1" indent="-280667" algn="l">
              <a:lnSpc>
                <a:spcPts val="4965"/>
              </a:lnSpc>
              <a:buFont typeface="Arial"/>
              <a:buChar char="•"/>
            </a:pPr>
            <a:r>
              <a:rPr lang="en-US" sz="2599">
                <a:solidFill>
                  <a:srgbClr val="000000"/>
                </a:solidFill>
                <a:latin typeface="Montserrat"/>
                <a:ea typeface="Montserrat"/>
                <a:cs typeface="Montserrat"/>
                <a:sym typeface="Montserrat"/>
              </a:rPr>
              <a:t>Wellbeing and support</a:t>
            </a:r>
          </a:p>
          <a:p>
            <a:pPr marL="561334" lvl="1" indent="-280667" algn="l">
              <a:lnSpc>
                <a:spcPts val="4965"/>
              </a:lnSpc>
              <a:buFont typeface="Arial"/>
              <a:buChar char="•"/>
            </a:pPr>
            <a:r>
              <a:rPr lang="en-US" sz="2599">
                <a:solidFill>
                  <a:srgbClr val="000000"/>
                </a:solidFill>
                <a:latin typeface="Montserrat"/>
                <a:ea typeface="Montserrat"/>
                <a:cs typeface="Montserrat"/>
                <a:sym typeface="Montserrat"/>
              </a:rPr>
              <a:t>About the ‘One Talk at a Time’ campaign</a:t>
            </a:r>
          </a:p>
          <a:p>
            <a:pPr marL="561334" lvl="1" indent="-280667" algn="l">
              <a:lnSpc>
                <a:spcPts val="4965"/>
              </a:lnSpc>
              <a:buFont typeface="Arial"/>
              <a:buChar char="•"/>
            </a:pPr>
            <a:r>
              <a:rPr lang="en-US" sz="2599">
                <a:solidFill>
                  <a:srgbClr val="000000"/>
                </a:solidFill>
                <a:latin typeface="Montserrat"/>
                <a:ea typeface="Montserrat"/>
                <a:cs typeface="Montserrat"/>
                <a:sym typeface="Montserrat"/>
              </a:rPr>
              <a:t>About child sexual abuse</a:t>
            </a:r>
          </a:p>
          <a:p>
            <a:pPr marL="561334" lvl="1" indent="-280667" algn="l">
              <a:lnSpc>
                <a:spcPts val="4965"/>
              </a:lnSpc>
              <a:buFont typeface="Arial"/>
              <a:buChar char="•"/>
            </a:pPr>
            <a:r>
              <a:rPr lang="en-US" sz="2599">
                <a:solidFill>
                  <a:srgbClr val="000000"/>
                </a:solidFill>
                <a:latin typeface="Montserrat"/>
                <a:ea typeface="Montserrat"/>
                <a:cs typeface="Montserrat"/>
                <a:sym typeface="Montserrat"/>
              </a:rPr>
              <a:t>The importance of conversations</a:t>
            </a:r>
          </a:p>
          <a:p>
            <a:pPr marL="561334" lvl="1" indent="-280667" algn="l">
              <a:lnSpc>
                <a:spcPts val="4965"/>
              </a:lnSpc>
              <a:buFont typeface="Arial"/>
              <a:buChar char="•"/>
            </a:pPr>
            <a:r>
              <a:rPr lang="en-US" sz="2599">
                <a:solidFill>
                  <a:srgbClr val="000000"/>
                </a:solidFill>
                <a:latin typeface="Montserrat"/>
                <a:ea typeface="Montserrat"/>
                <a:cs typeface="Montserrat"/>
                <a:sym typeface="Montserrat"/>
              </a:rPr>
              <a:t>Campaign resources</a:t>
            </a:r>
          </a:p>
          <a:p>
            <a:pPr marL="561334" lvl="1" indent="-280667" algn="l">
              <a:lnSpc>
                <a:spcPts val="4965"/>
              </a:lnSpc>
              <a:buFont typeface="Arial"/>
              <a:buChar char="•"/>
            </a:pPr>
            <a:r>
              <a:rPr lang="en-US" sz="2599">
                <a:solidFill>
                  <a:srgbClr val="000000"/>
                </a:solidFill>
                <a:latin typeface="Montserrat"/>
                <a:ea typeface="Montserrat"/>
                <a:cs typeface="Montserrat"/>
                <a:sym typeface="Montserrat"/>
              </a:rPr>
              <a:t>About the National Office’s work</a:t>
            </a:r>
          </a:p>
          <a:p>
            <a:pPr marL="561334" lvl="1" indent="-280667" algn="l">
              <a:lnSpc>
                <a:spcPts val="4965"/>
              </a:lnSpc>
              <a:buFont typeface="Arial"/>
              <a:buChar char="•"/>
            </a:pPr>
            <a:r>
              <a:rPr lang="en-US" sz="2599">
                <a:solidFill>
                  <a:srgbClr val="000000"/>
                </a:solidFill>
                <a:latin typeface="Montserrat"/>
                <a:ea typeface="Montserrat"/>
                <a:cs typeface="Montserrat"/>
                <a:sym typeface="Montserrat"/>
              </a:rPr>
              <a:t>Stay connected</a:t>
            </a:r>
          </a:p>
        </p:txBody>
      </p:sp>
      <p:sp>
        <p:nvSpPr>
          <p:cNvPr id="11" name="Freeform 11"/>
          <p:cNvSpPr/>
          <p:nvPr/>
        </p:nvSpPr>
        <p:spPr>
          <a:xfrm>
            <a:off x="10136449" y="3466646"/>
            <a:ext cx="7122851" cy="4006604"/>
          </a:xfrm>
          <a:custGeom>
            <a:avLst/>
            <a:gdLst/>
            <a:ahLst/>
            <a:cxnLst/>
            <a:rect l="l" t="t" r="r" b="b"/>
            <a:pathLst>
              <a:path w="7122851" h="4006604">
                <a:moveTo>
                  <a:pt x="0" y="0"/>
                </a:moveTo>
                <a:lnTo>
                  <a:pt x="7122851" y="0"/>
                </a:lnTo>
                <a:lnTo>
                  <a:pt x="7122851" y="4006604"/>
                </a:lnTo>
                <a:lnTo>
                  <a:pt x="0" y="400660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8262"/>
        </a:solidFill>
        <a:effectLst/>
      </p:bgPr>
    </p:bg>
    <p:spTree>
      <p:nvGrpSpPr>
        <p:cNvPr id="1" name=""/>
        <p:cNvGrpSpPr/>
        <p:nvPr/>
      </p:nvGrpSpPr>
      <p:grpSpPr>
        <a:xfrm>
          <a:off x="0" y="0"/>
          <a:ext cx="0" cy="0"/>
          <a:chOff x="0" y="0"/>
          <a:chExt cx="0" cy="0"/>
        </a:xfrm>
      </p:grpSpPr>
      <p:grpSp>
        <p:nvGrpSpPr>
          <p:cNvPr id="2" name="Group 2"/>
          <p:cNvGrpSpPr/>
          <p:nvPr/>
        </p:nvGrpSpPr>
        <p:grpSpPr>
          <a:xfrm>
            <a:off x="549209"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a:p>
              <a:pPr algn="ctr">
                <a:lnSpc>
                  <a:spcPts val="2659"/>
                </a:lnSpc>
              </a:pPr>
              <a:endParaRPr/>
            </a:p>
          </p:txBody>
        </p:sp>
      </p:grpSp>
      <p:grpSp>
        <p:nvGrpSpPr>
          <p:cNvPr id="5" name="Group 5"/>
          <p:cNvGrpSpPr/>
          <p:nvPr/>
        </p:nvGrpSpPr>
        <p:grpSpPr>
          <a:xfrm>
            <a:off x="-117791" y="867704"/>
            <a:ext cx="18523582" cy="1138626"/>
            <a:chOff x="0" y="0"/>
            <a:chExt cx="4878639" cy="299885"/>
          </a:xfrm>
        </p:grpSpPr>
        <p:sp>
          <p:nvSpPr>
            <p:cNvPr id="6" name="Freeform 6"/>
            <p:cNvSpPr/>
            <p:nvPr/>
          </p:nvSpPr>
          <p:spPr>
            <a:xfrm>
              <a:off x="0" y="0"/>
              <a:ext cx="4878639" cy="299885"/>
            </a:xfrm>
            <a:custGeom>
              <a:avLst/>
              <a:gdLst/>
              <a:ahLst/>
              <a:cxnLst/>
              <a:rect l="l" t="t" r="r" b="b"/>
              <a:pathLst>
                <a:path w="4878639" h="299885">
                  <a:moveTo>
                    <a:pt x="0" y="0"/>
                  </a:moveTo>
                  <a:lnTo>
                    <a:pt x="4878639" y="0"/>
                  </a:lnTo>
                  <a:lnTo>
                    <a:pt x="4878639" y="299885"/>
                  </a:lnTo>
                  <a:lnTo>
                    <a:pt x="0" y="299885"/>
                  </a:lnTo>
                  <a:close/>
                </a:path>
              </a:pathLst>
            </a:custGeom>
            <a:solidFill>
              <a:srgbClr val="0D1223"/>
            </a:solidFill>
          </p:spPr>
          <p:txBody>
            <a:bodyPr/>
            <a:lstStyle/>
            <a:p>
              <a:endParaRPr lang="en-US"/>
            </a:p>
          </p:txBody>
        </p:sp>
        <p:sp>
          <p:nvSpPr>
            <p:cNvPr id="7" name="TextBox 7"/>
            <p:cNvSpPr txBox="1"/>
            <p:nvPr/>
          </p:nvSpPr>
          <p:spPr>
            <a:xfrm>
              <a:off x="0" y="-38100"/>
              <a:ext cx="4878639" cy="337985"/>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15577393" y="1384832"/>
            <a:ext cx="4763810" cy="476381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BE4E"/>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6793418" y="3308840"/>
            <a:ext cx="3224746" cy="3224746"/>
          </a:xfrm>
          <a:custGeom>
            <a:avLst/>
            <a:gdLst/>
            <a:ahLst/>
            <a:cxnLst/>
            <a:rect l="l" t="t" r="r" b="b"/>
            <a:pathLst>
              <a:path w="3224746" h="3224746">
                <a:moveTo>
                  <a:pt x="0" y="0"/>
                </a:moveTo>
                <a:lnTo>
                  <a:pt x="3224746" y="0"/>
                </a:lnTo>
                <a:lnTo>
                  <a:pt x="3224746" y="3224745"/>
                </a:lnTo>
                <a:lnTo>
                  <a:pt x="0" y="32247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14084758" y="8140442"/>
            <a:ext cx="3174542" cy="1117858"/>
          </a:xfrm>
          <a:custGeom>
            <a:avLst/>
            <a:gdLst/>
            <a:ahLst/>
            <a:cxnLst/>
            <a:rect l="l" t="t" r="r" b="b"/>
            <a:pathLst>
              <a:path w="3174542" h="1117858">
                <a:moveTo>
                  <a:pt x="0" y="0"/>
                </a:moveTo>
                <a:lnTo>
                  <a:pt x="3174542" y="0"/>
                </a:lnTo>
                <a:lnTo>
                  <a:pt x="3174542" y="1117858"/>
                </a:lnTo>
                <a:lnTo>
                  <a:pt x="0" y="1117858"/>
                </a:lnTo>
                <a:lnTo>
                  <a:pt x="0" y="0"/>
                </a:lnTo>
                <a:close/>
              </a:path>
            </a:pathLst>
          </a:custGeom>
          <a:blipFill>
            <a:blip r:embed="rId5"/>
            <a:stretch>
              <a:fillRect/>
            </a:stretch>
          </a:blipFill>
        </p:spPr>
        <p:txBody>
          <a:bodyPr/>
          <a:lstStyle/>
          <a:p>
            <a:endParaRPr lang="en-US"/>
          </a:p>
        </p:txBody>
      </p:sp>
      <p:grpSp>
        <p:nvGrpSpPr>
          <p:cNvPr id="13" name="Group 13"/>
          <p:cNvGrpSpPr/>
          <p:nvPr/>
        </p:nvGrpSpPr>
        <p:grpSpPr>
          <a:xfrm>
            <a:off x="1729219" y="5761779"/>
            <a:ext cx="5737947" cy="2573320"/>
            <a:chOff x="0" y="0"/>
            <a:chExt cx="7650595" cy="3431094"/>
          </a:xfrm>
        </p:grpSpPr>
        <p:grpSp>
          <p:nvGrpSpPr>
            <p:cNvPr id="14" name="Group 14"/>
            <p:cNvGrpSpPr/>
            <p:nvPr/>
          </p:nvGrpSpPr>
          <p:grpSpPr>
            <a:xfrm>
              <a:off x="0" y="0"/>
              <a:ext cx="7650595" cy="3431094"/>
              <a:chOff x="0" y="0"/>
              <a:chExt cx="1511229" cy="677747"/>
            </a:xfrm>
          </p:grpSpPr>
          <p:sp>
            <p:nvSpPr>
              <p:cNvPr id="15" name="Freeform 15"/>
              <p:cNvSpPr/>
              <p:nvPr/>
            </p:nvSpPr>
            <p:spPr>
              <a:xfrm>
                <a:off x="0" y="0"/>
                <a:ext cx="1511229" cy="677747"/>
              </a:xfrm>
              <a:custGeom>
                <a:avLst/>
                <a:gdLst/>
                <a:ahLst/>
                <a:cxnLst/>
                <a:rect l="l" t="t" r="r" b="b"/>
                <a:pathLst>
                  <a:path w="1511229" h="677747">
                    <a:moveTo>
                      <a:pt x="68812" y="0"/>
                    </a:moveTo>
                    <a:lnTo>
                      <a:pt x="1442417" y="0"/>
                    </a:lnTo>
                    <a:cubicBezTo>
                      <a:pt x="1460667" y="0"/>
                      <a:pt x="1478169" y="7250"/>
                      <a:pt x="1491074" y="20154"/>
                    </a:cubicBezTo>
                    <a:cubicBezTo>
                      <a:pt x="1503979" y="33059"/>
                      <a:pt x="1511229" y="50562"/>
                      <a:pt x="1511229" y="68812"/>
                    </a:cubicBezTo>
                    <a:lnTo>
                      <a:pt x="1511229" y="608935"/>
                    </a:lnTo>
                    <a:cubicBezTo>
                      <a:pt x="1511229" y="627185"/>
                      <a:pt x="1503979" y="644688"/>
                      <a:pt x="1491074" y="657592"/>
                    </a:cubicBezTo>
                    <a:cubicBezTo>
                      <a:pt x="1478169" y="670497"/>
                      <a:pt x="1460667" y="677747"/>
                      <a:pt x="1442417" y="677747"/>
                    </a:cubicBezTo>
                    <a:lnTo>
                      <a:pt x="68812" y="677747"/>
                    </a:lnTo>
                    <a:cubicBezTo>
                      <a:pt x="50562" y="677747"/>
                      <a:pt x="33059" y="670497"/>
                      <a:pt x="20154" y="657592"/>
                    </a:cubicBezTo>
                    <a:cubicBezTo>
                      <a:pt x="7250" y="644688"/>
                      <a:pt x="0" y="627185"/>
                      <a:pt x="0" y="608935"/>
                    </a:cubicBezTo>
                    <a:lnTo>
                      <a:pt x="0" y="68812"/>
                    </a:lnTo>
                    <a:cubicBezTo>
                      <a:pt x="0" y="50562"/>
                      <a:pt x="7250" y="33059"/>
                      <a:pt x="20154" y="20154"/>
                    </a:cubicBezTo>
                    <a:cubicBezTo>
                      <a:pt x="33059" y="7250"/>
                      <a:pt x="50562" y="0"/>
                      <a:pt x="68812" y="0"/>
                    </a:cubicBezTo>
                    <a:close/>
                  </a:path>
                </a:pathLst>
              </a:custGeom>
              <a:solidFill>
                <a:srgbClr val="F5CD3C"/>
              </a:solidFill>
            </p:spPr>
            <p:txBody>
              <a:bodyPr/>
              <a:lstStyle/>
              <a:p>
                <a:endParaRPr lang="en-US"/>
              </a:p>
            </p:txBody>
          </p:sp>
          <p:sp>
            <p:nvSpPr>
              <p:cNvPr id="16" name="TextBox 16"/>
              <p:cNvSpPr txBox="1"/>
              <p:nvPr/>
            </p:nvSpPr>
            <p:spPr>
              <a:xfrm>
                <a:off x="0" y="-38100"/>
                <a:ext cx="1511229" cy="715847"/>
              </a:xfrm>
              <a:prstGeom prst="rect">
                <a:avLst/>
              </a:prstGeom>
            </p:spPr>
            <p:txBody>
              <a:bodyPr lIns="50800" tIns="50800" rIns="50800" bIns="50800" rtlCol="0" anchor="ctr"/>
              <a:lstStyle/>
              <a:p>
                <a:pPr algn="ctr">
                  <a:lnSpc>
                    <a:spcPts val="3499"/>
                  </a:lnSpc>
                </a:pPr>
                <a:endParaRPr/>
              </a:p>
            </p:txBody>
          </p:sp>
        </p:grpSp>
        <p:grpSp>
          <p:nvGrpSpPr>
            <p:cNvPr id="17" name="Group 17"/>
            <p:cNvGrpSpPr/>
            <p:nvPr/>
          </p:nvGrpSpPr>
          <p:grpSpPr>
            <a:xfrm>
              <a:off x="318804" y="142975"/>
              <a:ext cx="7012987" cy="3145143"/>
              <a:chOff x="0" y="0"/>
              <a:chExt cx="1385281" cy="621263"/>
            </a:xfrm>
          </p:grpSpPr>
          <p:sp>
            <p:nvSpPr>
              <p:cNvPr id="18" name="Freeform 18"/>
              <p:cNvSpPr/>
              <p:nvPr/>
            </p:nvSpPr>
            <p:spPr>
              <a:xfrm>
                <a:off x="0" y="0"/>
                <a:ext cx="1385281" cy="621263"/>
              </a:xfrm>
              <a:custGeom>
                <a:avLst/>
                <a:gdLst/>
                <a:ahLst/>
                <a:cxnLst/>
                <a:rect l="l" t="t" r="r" b="b"/>
                <a:pathLst>
                  <a:path w="1385281" h="621263">
                    <a:moveTo>
                      <a:pt x="75068" y="0"/>
                    </a:moveTo>
                    <a:lnTo>
                      <a:pt x="1310214" y="0"/>
                    </a:lnTo>
                    <a:cubicBezTo>
                      <a:pt x="1351672" y="0"/>
                      <a:pt x="1385281" y="33609"/>
                      <a:pt x="1385281" y="75068"/>
                    </a:cubicBezTo>
                    <a:lnTo>
                      <a:pt x="1385281" y="546195"/>
                    </a:lnTo>
                    <a:cubicBezTo>
                      <a:pt x="1385281" y="587654"/>
                      <a:pt x="1351672" y="621263"/>
                      <a:pt x="1310214" y="621263"/>
                    </a:cubicBezTo>
                    <a:lnTo>
                      <a:pt x="75068" y="621263"/>
                    </a:lnTo>
                    <a:cubicBezTo>
                      <a:pt x="33609" y="621263"/>
                      <a:pt x="0" y="587654"/>
                      <a:pt x="0" y="546195"/>
                    </a:cubicBezTo>
                    <a:lnTo>
                      <a:pt x="0" y="75068"/>
                    </a:lnTo>
                    <a:cubicBezTo>
                      <a:pt x="0" y="33609"/>
                      <a:pt x="33609" y="0"/>
                      <a:pt x="75068" y="0"/>
                    </a:cubicBezTo>
                    <a:close/>
                  </a:path>
                </a:pathLst>
              </a:custGeom>
              <a:solidFill>
                <a:srgbClr val="FCF3CE"/>
              </a:solidFill>
            </p:spPr>
            <p:txBody>
              <a:bodyPr/>
              <a:lstStyle/>
              <a:p>
                <a:endParaRPr lang="en-US"/>
              </a:p>
            </p:txBody>
          </p:sp>
          <p:sp>
            <p:nvSpPr>
              <p:cNvPr id="19" name="TextBox 19"/>
              <p:cNvSpPr txBox="1"/>
              <p:nvPr/>
            </p:nvSpPr>
            <p:spPr>
              <a:xfrm>
                <a:off x="0" y="-38100"/>
                <a:ext cx="1385281" cy="659363"/>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1675728" y="797548"/>
              <a:ext cx="4299139" cy="1788373"/>
            </a:xfrm>
            <a:prstGeom prst="rect">
              <a:avLst/>
            </a:prstGeom>
          </p:spPr>
          <p:txBody>
            <a:bodyPr lIns="0" tIns="0" rIns="0" bIns="0" rtlCol="0" anchor="t">
              <a:spAutoFit/>
            </a:bodyPr>
            <a:lstStyle/>
            <a:p>
              <a:pPr algn="ctr">
                <a:lnSpc>
                  <a:spcPts val="3639"/>
                </a:lnSpc>
              </a:pPr>
              <a:r>
                <a:rPr lang="en-US" sz="2599" b="1">
                  <a:solidFill>
                    <a:srgbClr val="000000"/>
                  </a:solidFill>
                  <a:latin typeface="Montserrat Bold"/>
                  <a:ea typeface="Montserrat Bold"/>
                  <a:cs typeface="Montserrat Bold"/>
                  <a:sym typeface="Montserrat Bold"/>
                </a:rPr>
                <a:t>Beyond Blue</a:t>
              </a:r>
            </a:p>
            <a:p>
              <a:pPr algn="ctr">
                <a:lnSpc>
                  <a:spcPts val="3639"/>
                </a:lnSpc>
              </a:pPr>
              <a:r>
                <a:rPr lang="en-US" sz="2599">
                  <a:solidFill>
                    <a:srgbClr val="000000"/>
                  </a:solidFill>
                  <a:latin typeface="Montserrat"/>
                  <a:ea typeface="Montserrat"/>
                  <a:cs typeface="Montserrat"/>
                  <a:sym typeface="Montserrat"/>
                </a:rPr>
                <a:t>Mental Health check-in</a:t>
              </a:r>
            </a:p>
          </p:txBody>
        </p:sp>
      </p:grpSp>
      <p:sp>
        <p:nvSpPr>
          <p:cNvPr id="21" name="Freeform 21"/>
          <p:cNvSpPr/>
          <p:nvPr/>
        </p:nvSpPr>
        <p:spPr>
          <a:xfrm>
            <a:off x="14949156" y="4236862"/>
            <a:ext cx="5392047" cy="1368701"/>
          </a:xfrm>
          <a:custGeom>
            <a:avLst/>
            <a:gdLst/>
            <a:ahLst/>
            <a:cxnLst/>
            <a:rect l="l" t="t" r="r" b="b"/>
            <a:pathLst>
              <a:path w="5392047" h="1368701">
                <a:moveTo>
                  <a:pt x="0" y="0"/>
                </a:moveTo>
                <a:lnTo>
                  <a:pt x="5392047" y="0"/>
                </a:lnTo>
                <a:lnTo>
                  <a:pt x="5392047" y="1368701"/>
                </a:lnTo>
                <a:lnTo>
                  <a:pt x="0" y="1368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2" name="Group 22"/>
          <p:cNvGrpSpPr/>
          <p:nvPr/>
        </p:nvGrpSpPr>
        <p:grpSpPr>
          <a:xfrm>
            <a:off x="7858003" y="5761779"/>
            <a:ext cx="5737947" cy="2573320"/>
            <a:chOff x="0" y="0"/>
            <a:chExt cx="7650595" cy="3431094"/>
          </a:xfrm>
        </p:grpSpPr>
        <p:grpSp>
          <p:nvGrpSpPr>
            <p:cNvPr id="23" name="Group 23"/>
            <p:cNvGrpSpPr/>
            <p:nvPr/>
          </p:nvGrpSpPr>
          <p:grpSpPr>
            <a:xfrm>
              <a:off x="0" y="0"/>
              <a:ext cx="7650595" cy="3431094"/>
              <a:chOff x="0" y="0"/>
              <a:chExt cx="1511229" cy="677747"/>
            </a:xfrm>
          </p:grpSpPr>
          <p:sp>
            <p:nvSpPr>
              <p:cNvPr id="24" name="Freeform 24"/>
              <p:cNvSpPr/>
              <p:nvPr/>
            </p:nvSpPr>
            <p:spPr>
              <a:xfrm>
                <a:off x="0" y="0"/>
                <a:ext cx="1511229" cy="677747"/>
              </a:xfrm>
              <a:custGeom>
                <a:avLst/>
                <a:gdLst/>
                <a:ahLst/>
                <a:cxnLst/>
                <a:rect l="l" t="t" r="r" b="b"/>
                <a:pathLst>
                  <a:path w="1511229" h="677747">
                    <a:moveTo>
                      <a:pt x="68812" y="0"/>
                    </a:moveTo>
                    <a:lnTo>
                      <a:pt x="1442417" y="0"/>
                    </a:lnTo>
                    <a:cubicBezTo>
                      <a:pt x="1460667" y="0"/>
                      <a:pt x="1478169" y="7250"/>
                      <a:pt x="1491074" y="20154"/>
                    </a:cubicBezTo>
                    <a:cubicBezTo>
                      <a:pt x="1503979" y="33059"/>
                      <a:pt x="1511229" y="50562"/>
                      <a:pt x="1511229" y="68812"/>
                    </a:cubicBezTo>
                    <a:lnTo>
                      <a:pt x="1511229" y="608935"/>
                    </a:lnTo>
                    <a:cubicBezTo>
                      <a:pt x="1511229" y="627185"/>
                      <a:pt x="1503979" y="644688"/>
                      <a:pt x="1491074" y="657592"/>
                    </a:cubicBezTo>
                    <a:cubicBezTo>
                      <a:pt x="1478169" y="670497"/>
                      <a:pt x="1460667" y="677747"/>
                      <a:pt x="1442417" y="677747"/>
                    </a:cubicBezTo>
                    <a:lnTo>
                      <a:pt x="68812" y="677747"/>
                    </a:lnTo>
                    <a:cubicBezTo>
                      <a:pt x="50562" y="677747"/>
                      <a:pt x="33059" y="670497"/>
                      <a:pt x="20154" y="657592"/>
                    </a:cubicBezTo>
                    <a:cubicBezTo>
                      <a:pt x="7250" y="644688"/>
                      <a:pt x="0" y="627185"/>
                      <a:pt x="0" y="608935"/>
                    </a:cubicBezTo>
                    <a:lnTo>
                      <a:pt x="0" y="68812"/>
                    </a:lnTo>
                    <a:cubicBezTo>
                      <a:pt x="0" y="50562"/>
                      <a:pt x="7250" y="33059"/>
                      <a:pt x="20154" y="20154"/>
                    </a:cubicBezTo>
                    <a:cubicBezTo>
                      <a:pt x="33059" y="7250"/>
                      <a:pt x="50562" y="0"/>
                      <a:pt x="68812" y="0"/>
                    </a:cubicBezTo>
                    <a:close/>
                  </a:path>
                </a:pathLst>
              </a:custGeom>
              <a:solidFill>
                <a:srgbClr val="F5CD3C"/>
              </a:solidFill>
            </p:spPr>
            <p:txBody>
              <a:bodyPr/>
              <a:lstStyle/>
              <a:p>
                <a:endParaRPr lang="en-US"/>
              </a:p>
            </p:txBody>
          </p:sp>
          <p:sp>
            <p:nvSpPr>
              <p:cNvPr id="25" name="TextBox 25"/>
              <p:cNvSpPr txBox="1"/>
              <p:nvPr/>
            </p:nvSpPr>
            <p:spPr>
              <a:xfrm>
                <a:off x="0" y="-38100"/>
                <a:ext cx="1511229" cy="715847"/>
              </a:xfrm>
              <a:prstGeom prst="rect">
                <a:avLst/>
              </a:prstGeom>
            </p:spPr>
            <p:txBody>
              <a:bodyPr lIns="50800" tIns="50800" rIns="50800" bIns="50800" rtlCol="0" anchor="ctr"/>
              <a:lstStyle/>
              <a:p>
                <a:pPr algn="ctr">
                  <a:lnSpc>
                    <a:spcPts val="3499"/>
                  </a:lnSpc>
                </a:pPr>
                <a:endParaRPr/>
              </a:p>
            </p:txBody>
          </p:sp>
        </p:grpSp>
        <p:grpSp>
          <p:nvGrpSpPr>
            <p:cNvPr id="26" name="Group 26"/>
            <p:cNvGrpSpPr/>
            <p:nvPr/>
          </p:nvGrpSpPr>
          <p:grpSpPr>
            <a:xfrm>
              <a:off x="318804" y="142975"/>
              <a:ext cx="7012987" cy="3145143"/>
              <a:chOff x="0" y="0"/>
              <a:chExt cx="1385281" cy="621263"/>
            </a:xfrm>
          </p:grpSpPr>
          <p:sp>
            <p:nvSpPr>
              <p:cNvPr id="27" name="Freeform 27"/>
              <p:cNvSpPr/>
              <p:nvPr/>
            </p:nvSpPr>
            <p:spPr>
              <a:xfrm>
                <a:off x="0" y="0"/>
                <a:ext cx="1385281" cy="621263"/>
              </a:xfrm>
              <a:custGeom>
                <a:avLst/>
                <a:gdLst/>
                <a:ahLst/>
                <a:cxnLst/>
                <a:rect l="l" t="t" r="r" b="b"/>
                <a:pathLst>
                  <a:path w="1385281" h="621263">
                    <a:moveTo>
                      <a:pt x="75068" y="0"/>
                    </a:moveTo>
                    <a:lnTo>
                      <a:pt x="1310214" y="0"/>
                    </a:lnTo>
                    <a:cubicBezTo>
                      <a:pt x="1351672" y="0"/>
                      <a:pt x="1385281" y="33609"/>
                      <a:pt x="1385281" y="75068"/>
                    </a:cubicBezTo>
                    <a:lnTo>
                      <a:pt x="1385281" y="546195"/>
                    </a:lnTo>
                    <a:cubicBezTo>
                      <a:pt x="1385281" y="587654"/>
                      <a:pt x="1351672" y="621263"/>
                      <a:pt x="1310214" y="621263"/>
                    </a:cubicBezTo>
                    <a:lnTo>
                      <a:pt x="75068" y="621263"/>
                    </a:lnTo>
                    <a:cubicBezTo>
                      <a:pt x="33609" y="621263"/>
                      <a:pt x="0" y="587654"/>
                      <a:pt x="0" y="546195"/>
                    </a:cubicBezTo>
                    <a:lnTo>
                      <a:pt x="0" y="75068"/>
                    </a:lnTo>
                    <a:cubicBezTo>
                      <a:pt x="0" y="33609"/>
                      <a:pt x="33609" y="0"/>
                      <a:pt x="75068" y="0"/>
                    </a:cubicBezTo>
                    <a:close/>
                  </a:path>
                </a:pathLst>
              </a:custGeom>
              <a:solidFill>
                <a:srgbClr val="FCF3CE"/>
              </a:solidFill>
            </p:spPr>
            <p:txBody>
              <a:bodyPr/>
              <a:lstStyle/>
              <a:p>
                <a:endParaRPr lang="en-US"/>
              </a:p>
            </p:txBody>
          </p:sp>
          <p:sp>
            <p:nvSpPr>
              <p:cNvPr id="28" name="TextBox 28"/>
              <p:cNvSpPr txBox="1"/>
              <p:nvPr/>
            </p:nvSpPr>
            <p:spPr>
              <a:xfrm>
                <a:off x="0" y="-38100"/>
                <a:ext cx="1385281" cy="659363"/>
              </a:xfrm>
              <a:prstGeom prst="rect">
                <a:avLst/>
              </a:prstGeom>
            </p:spPr>
            <p:txBody>
              <a:bodyPr lIns="50800" tIns="50800" rIns="50800" bIns="50800" rtlCol="0" anchor="ctr"/>
              <a:lstStyle/>
              <a:p>
                <a:pPr algn="ctr">
                  <a:lnSpc>
                    <a:spcPts val="3499"/>
                  </a:lnSpc>
                </a:pPr>
                <a:endParaRPr/>
              </a:p>
            </p:txBody>
          </p:sp>
        </p:grpSp>
        <p:sp>
          <p:nvSpPr>
            <p:cNvPr id="29" name="TextBox 29"/>
            <p:cNvSpPr txBox="1"/>
            <p:nvPr/>
          </p:nvSpPr>
          <p:spPr>
            <a:xfrm>
              <a:off x="1675728" y="492748"/>
              <a:ext cx="4299139" cy="2397973"/>
            </a:xfrm>
            <a:prstGeom prst="rect">
              <a:avLst/>
            </a:prstGeom>
          </p:spPr>
          <p:txBody>
            <a:bodyPr lIns="0" tIns="0" rIns="0" bIns="0" rtlCol="0" anchor="t">
              <a:spAutoFit/>
            </a:bodyPr>
            <a:lstStyle/>
            <a:p>
              <a:pPr algn="ctr">
                <a:lnSpc>
                  <a:spcPts val="3639"/>
                </a:lnSpc>
              </a:pPr>
              <a:r>
                <a:rPr lang="en-US" sz="2599" b="1">
                  <a:solidFill>
                    <a:srgbClr val="000000"/>
                  </a:solidFill>
                  <a:latin typeface="Montserrat Bold"/>
                  <a:ea typeface="Montserrat Bold"/>
                  <a:cs typeface="Montserrat Bold"/>
                  <a:sym typeface="Montserrat Bold"/>
                </a:rPr>
                <a:t>Headspace</a:t>
              </a:r>
            </a:p>
            <a:p>
              <a:pPr algn="ctr">
                <a:lnSpc>
                  <a:spcPts val="3639"/>
                </a:lnSpc>
              </a:pPr>
              <a:r>
                <a:rPr lang="en-US" sz="2599">
                  <a:solidFill>
                    <a:srgbClr val="000000"/>
                  </a:solidFill>
                  <a:latin typeface="Montserrat"/>
                  <a:ea typeface="Montserrat"/>
                  <a:cs typeface="Montserrat"/>
                  <a:sym typeface="Montserrat"/>
                </a:rPr>
                <a:t>Mental health and wellbeing support information</a:t>
              </a:r>
            </a:p>
          </p:txBody>
        </p:sp>
      </p:grpSp>
      <p:sp>
        <p:nvSpPr>
          <p:cNvPr id="30" name="TextBox 30"/>
          <p:cNvSpPr txBox="1"/>
          <p:nvPr/>
        </p:nvSpPr>
        <p:spPr>
          <a:xfrm>
            <a:off x="1028700" y="1105229"/>
            <a:ext cx="5375077" cy="596901"/>
          </a:xfrm>
          <a:prstGeom prst="rect">
            <a:avLst/>
          </a:prstGeom>
        </p:spPr>
        <p:txBody>
          <a:bodyPr lIns="0" tIns="0" rIns="0" bIns="0" rtlCol="0" anchor="t">
            <a:spAutoFit/>
          </a:bodyPr>
          <a:lstStyle/>
          <a:p>
            <a:pPr algn="l">
              <a:lnSpc>
                <a:spcPts val="4899"/>
              </a:lnSpc>
              <a:spcBef>
                <a:spcPct val="0"/>
              </a:spcBef>
            </a:pPr>
            <a:r>
              <a:rPr lang="en-US" sz="3499" b="1">
                <a:solidFill>
                  <a:srgbClr val="FFFFFF"/>
                </a:solidFill>
                <a:latin typeface="Montserrat Bold"/>
                <a:ea typeface="Montserrat Bold"/>
                <a:cs typeface="Montserrat Bold"/>
                <a:sym typeface="Montserrat Bold"/>
              </a:rPr>
              <a:t>Wellbeing and support</a:t>
            </a:r>
          </a:p>
        </p:txBody>
      </p:sp>
      <p:grpSp>
        <p:nvGrpSpPr>
          <p:cNvPr id="31" name="Group 31"/>
          <p:cNvGrpSpPr/>
          <p:nvPr/>
        </p:nvGrpSpPr>
        <p:grpSpPr>
          <a:xfrm>
            <a:off x="1598591" y="2380355"/>
            <a:ext cx="11684293" cy="2876599"/>
            <a:chOff x="0" y="-171449"/>
            <a:chExt cx="15579057" cy="3835465"/>
          </a:xfrm>
        </p:grpSpPr>
        <p:grpSp>
          <p:nvGrpSpPr>
            <p:cNvPr id="32" name="Group 32"/>
            <p:cNvGrpSpPr/>
            <p:nvPr/>
          </p:nvGrpSpPr>
          <p:grpSpPr>
            <a:xfrm>
              <a:off x="0" y="414835"/>
              <a:ext cx="8345883" cy="1135258"/>
              <a:chOff x="0" y="-38100"/>
              <a:chExt cx="1648569" cy="224248"/>
            </a:xfrm>
          </p:grpSpPr>
          <p:sp>
            <p:nvSpPr>
              <p:cNvPr id="33" name="Freeform 33"/>
              <p:cNvSpPr/>
              <p:nvPr/>
            </p:nvSpPr>
            <p:spPr>
              <a:xfrm>
                <a:off x="0" y="0"/>
                <a:ext cx="1648569" cy="186148"/>
              </a:xfrm>
              <a:custGeom>
                <a:avLst/>
                <a:gdLst/>
                <a:ahLst/>
                <a:cxnLst/>
                <a:rect l="l" t="t" r="r" b="b"/>
                <a:pathLst>
                  <a:path w="1648569" h="186148">
                    <a:moveTo>
                      <a:pt x="63079" y="0"/>
                    </a:moveTo>
                    <a:lnTo>
                      <a:pt x="1585490" y="0"/>
                    </a:lnTo>
                    <a:cubicBezTo>
                      <a:pt x="1602220" y="0"/>
                      <a:pt x="1618264" y="6646"/>
                      <a:pt x="1630094" y="18475"/>
                    </a:cubicBezTo>
                    <a:cubicBezTo>
                      <a:pt x="1641924" y="30305"/>
                      <a:pt x="1648569" y="46349"/>
                      <a:pt x="1648569" y="63079"/>
                    </a:cubicBezTo>
                    <a:lnTo>
                      <a:pt x="1648569" y="123069"/>
                    </a:lnTo>
                    <a:cubicBezTo>
                      <a:pt x="1648569" y="157907"/>
                      <a:pt x="1620328" y="186148"/>
                      <a:pt x="1585490" y="186148"/>
                    </a:cubicBezTo>
                    <a:lnTo>
                      <a:pt x="63079" y="186148"/>
                    </a:lnTo>
                    <a:cubicBezTo>
                      <a:pt x="46349" y="186148"/>
                      <a:pt x="30305" y="179503"/>
                      <a:pt x="18475" y="167673"/>
                    </a:cubicBezTo>
                    <a:cubicBezTo>
                      <a:pt x="6646" y="155843"/>
                      <a:pt x="0" y="139799"/>
                      <a:pt x="0" y="123069"/>
                    </a:cubicBezTo>
                    <a:lnTo>
                      <a:pt x="0" y="63079"/>
                    </a:lnTo>
                    <a:cubicBezTo>
                      <a:pt x="0" y="46349"/>
                      <a:pt x="6646" y="30305"/>
                      <a:pt x="18475" y="18475"/>
                    </a:cubicBezTo>
                    <a:cubicBezTo>
                      <a:pt x="30305" y="6646"/>
                      <a:pt x="46349" y="0"/>
                      <a:pt x="63079" y="0"/>
                    </a:cubicBezTo>
                    <a:close/>
                  </a:path>
                </a:pathLst>
              </a:custGeom>
              <a:solidFill>
                <a:srgbClr val="3AA680"/>
              </a:solidFill>
            </p:spPr>
            <p:txBody>
              <a:bodyPr/>
              <a:lstStyle/>
              <a:p>
                <a:endParaRPr lang="en-US"/>
              </a:p>
            </p:txBody>
          </p:sp>
          <p:sp>
            <p:nvSpPr>
              <p:cNvPr id="34" name="TextBox 34"/>
              <p:cNvSpPr txBox="1"/>
              <p:nvPr/>
            </p:nvSpPr>
            <p:spPr>
              <a:xfrm>
                <a:off x="0" y="-38100"/>
                <a:ext cx="1648569" cy="224248"/>
              </a:xfrm>
              <a:prstGeom prst="rect">
                <a:avLst/>
              </a:prstGeom>
            </p:spPr>
            <p:txBody>
              <a:bodyPr lIns="50800" tIns="50800" rIns="50800" bIns="50800" rtlCol="0" anchor="ctr"/>
              <a:lstStyle/>
              <a:p>
                <a:pPr algn="ctr">
                  <a:lnSpc>
                    <a:spcPts val="3499"/>
                  </a:lnSpc>
                </a:pPr>
                <a:endParaRPr/>
              </a:p>
            </p:txBody>
          </p:sp>
        </p:grpSp>
        <p:grpSp>
          <p:nvGrpSpPr>
            <p:cNvPr id="35" name="Group 35"/>
            <p:cNvGrpSpPr/>
            <p:nvPr/>
          </p:nvGrpSpPr>
          <p:grpSpPr>
            <a:xfrm>
              <a:off x="0" y="2721640"/>
              <a:ext cx="8345883" cy="942376"/>
              <a:chOff x="0" y="0"/>
              <a:chExt cx="1648569" cy="186148"/>
            </a:xfrm>
          </p:grpSpPr>
          <p:sp>
            <p:nvSpPr>
              <p:cNvPr id="36" name="Freeform 36"/>
              <p:cNvSpPr/>
              <p:nvPr/>
            </p:nvSpPr>
            <p:spPr>
              <a:xfrm>
                <a:off x="0" y="0"/>
                <a:ext cx="1648569" cy="186148"/>
              </a:xfrm>
              <a:custGeom>
                <a:avLst/>
                <a:gdLst/>
                <a:ahLst/>
                <a:cxnLst/>
                <a:rect l="l" t="t" r="r" b="b"/>
                <a:pathLst>
                  <a:path w="1648569" h="186148">
                    <a:moveTo>
                      <a:pt x="63079" y="0"/>
                    </a:moveTo>
                    <a:lnTo>
                      <a:pt x="1585490" y="0"/>
                    </a:lnTo>
                    <a:cubicBezTo>
                      <a:pt x="1602220" y="0"/>
                      <a:pt x="1618264" y="6646"/>
                      <a:pt x="1630094" y="18475"/>
                    </a:cubicBezTo>
                    <a:cubicBezTo>
                      <a:pt x="1641924" y="30305"/>
                      <a:pt x="1648569" y="46349"/>
                      <a:pt x="1648569" y="63079"/>
                    </a:cubicBezTo>
                    <a:lnTo>
                      <a:pt x="1648569" y="123069"/>
                    </a:lnTo>
                    <a:cubicBezTo>
                      <a:pt x="1648569" y="157907"/>
                      <a:pt x="1620328" y="186148"/>
                      <a:pt x="1585490" y="186148"/>
                    </a:cubicBezTo>
                    <a:lnTo>
                      <a:pt x="63079" y="186148"/>
                    </a:lnTo>
                    <a:cubicBezTo>
                      <a:pt x="46349" y="186148"/>
                      <a:pt x="30305" y="179503"/>
                      <a:pt x="18475" y="167673"/>
                    </a:cubicBezTo>
                    <a:cubicBezTo>
                      <a:pt x="6646" y="155843"/>
                      <a:pt x="0" y="139799"/>
                      <a:pt x="0" y="123069"/>
                    </a:cubicBezTo>
                    <a:lnTo>
                      <a:pt x="0" y="63079"/>
                    </a:lnTo>
                    <a:cubicBezTo>
                      <a:pt x="0" y="46349"/>
                      <a:pt x="6646" y="30305"/>
                      <a:pt x="18475" y="18475"/>
                    </a:cubicBezTo>
                    <a:cubicBezTo>
                      <a:pt x="30305" y="6646"/>
                      <a:pt x="46349" y="0"/>
                      <a:pt x="63079" y="0"/>
                    </a:cubicBezTo>
                    <a:close/>
                  </a:path>
                </a:pathLst>
              </a:custGeom>
              <a:solidFill>
                <a:srgbClr val="3AA680"/>
              </a:solidFill>
            </p:spPr>
            <p:txBody>
              <a:bodyPr/>
              <a:lstStyle/>
              <a:p>
                <a:endParaRPr lang="en-US"/>
              </a:p>
            </p:txBody>
          </p:sp>
          <p:sp>
            <p:nvSpPr>
              <p:cNvPr id="37" name="TextBox 37"/>
              <p:cNvSpPr txBox="1"/>
              <p:nvPr/>
            </p:nvSpPr>
            <p:spPr>
              <a:xfrm>
                <a:off x="0" y="-38100"/>
                <a:ext cx="1648569" cy="224248"/>
              </a:xfrm>
              <a:prstGeom prst="rect">
                <a:avLst/>
              </a:prstGeom>
            </p:spPr>
            <p:txBody>
              <a:bodyPr lIns="50800" tIns="50800" rIns="50800" bIns="50800" rtlCol="0" anchor="ctr"/>
              <a:lstStyle/>
              <a:p>
                <a:pPr algn="ctr">
                  <a:lnSpc>
                    <a:spcPts val="3499"/>
                  </a:lnSpc>
                </a:pPr>
                <a:endParaRPr/>
              </a:p>
            </p:txBody>
          </p:sp>
        </p:grpSp>
        <p:sp>
          <p:nvSpPr>
            <p:cNvPr id="38" name="TextBox 38"/>
            <p:cNvSpPr txBox="1"/>
            <p:nvPr/>
          </p:nvSpPr>
          <p:spPr>
            <a:xfrm>
              <a:off x="346107" y="-171449"/>
              <a:ext cx="15232950" cy="3713411"/>
            </a:xfrm>
            <a:prstGeom prst="rect">
              <a:avLst/>
            </a:prstGeom>
          </p:spPr>
          <p:txBody>
            <a:bodyPr lIns="0" tIns="0" rIns="0" bIns="0" rtlCol="0" anchor="t">
              <a:spAutoFit/>
            </a:bodyPr>
            <a:lstStyle/>
            <a:p>
              <a:pPr algn="l">
                <a:lnSpc>
                  <a:spcPts val="4939"/>
                </a:lnSpc>
              </a:pPr>
              <a:r>
                <a:rPr lang="en-US" sz="2599" dirty="0">
                  <a:solidFill>
                    <a:srgbClr val="000000"/>
                  </a:solidFill>
                  <a:latin typeface="Montserrat"/>
                  <a:ea typeface="Montserrat"/>
                  <a:cs typeface="Montserrat"/>
                  <a:sym typeface="Montserrat"/>
                </a:rPr>
                <a:t>If you need information about reporting child safety concerns, visit: </a:t>
              </a:r>
              <a:r>
                <a:rPr lang="en-US" sz="2599" b="1" dirty="0">
                  <a:solidFill>
                    <a:srgbClr val="FFFFFF"/>
                  </a:solidFill>
                  <a:latin typeface="Montserrat Bold"/>
                  <a:ea typeface="Montserrat Bold"/>
                  <a:cs typeface="Montserrat Bold"/>
                  <a:sym typeface="Montserrat Bold"/>
                </a:rPr>
                <a:t>ChildSafety.gov.au/Make-Report</a:t>
              </a:r>
              <a:endParaRPr lang="en-US" sz="2599" dirty="0">
                <a:solidFill>
                  <a:srgbClr val="FFFFFF"/>
                </a:solidFill>
                <a:latin typeface="Montserrat"/>
                <a:ea typeface="Montserrat"/>
                <a:cs typeface="Montserrat"/>
                <a:sym typeface="Montserrat"/>
              </a:endParaRPr>
            </a:p>
            <a:p>
              <a:pPr algn="l">
                <a:lnSpc>
                  <a:spcPts val="2660"/>
                </a:lnSpc>
              </a:pPr>
              <a:endParaRPr lang="en-US" sz="2599" dirty="0">
                <a:solidFill>
                  <a:srgbClr val="FFFFFF"/>
                </a:solidFill>
                <a:latin typeface="Montserrat"/>
                <a:ea typeface="Montserrat"/>
                <a:cs typeface="Montserrat"/>
                <a:sym typeface="Montserrat"/>
              </a:endParaRPr>
            </a:p>
            <a:p>
              <a:pPr algn="l">
                <a:lnSpc>
                  <a:spcPts val="4939"/>
                </a:lnSpc>
              </a:pPr>
              <a:r>
                <a:rPr lang="en-US" sz="2599" dirty="0">
                  <a:solidFill>
                    <a:srgbClr val="000000"/>
                  </a:solidFill>
                  <a:latin typeface="Montserrat"/>
                  <a:ea typeface="Montserrat"/>
                  <a:cs typeface="Montserrat"/>
                  <a:sym typeface="Montserrat"/>
                </a:rPr>
                <a:t>If you need support, you can find a list of dedicated services at: </a:t>
              </a:r>
              <a:r>
                <a:rPr lang="en-US" sz="2599" b="1" dirty="0">
                  <a:solidFill>
                    <a:srgbClr val="FFFFFF"/>
                  </a:solidFill>
                  <a:latin typeface="Montserrat Bold"/>
                  <a:ea typeface="Montserrat Bold"/>
                  <a:cs typeface="Montserrat Bold"/>
                  <a:sym typeface="Montserrat Bold"/>
                </a:rPr>
                <a:t>ChildSafety.gov.au/Get-Support</a:t>
              </a:r>
              <a:endParaRPr lang="en-US" sz="2599" dirty="0">
                <a:solidFill>
                  <a:srgbClr val="FFFFFF"/>
                </a:solidFill>
                <a:latin typeface="Montserrat"/>
                <a:ea typeface="Montserrat"/>
                <a:cs typeface="Montserrat"/>
                <a:sym typeface="Montserra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8262"/>
        </a:solidFill>
        <a:effectLst/>
      </p:bgPr>
    </p:bg>
    <p:spTree>
      <p:nvGrpSpPr>
        <p:cNvPr id="1" name=""/>
        <p:cNvGrpSpPr/>
        <p:nvPr/>
      </p:nvGrpSpPr>
      <p:grpSpPr>
        <a:xfrm>
          <a:off x="0" y="0"/>
          <a:ext cx="0" cy="0"/>
          <a:chOff x="0" y="0"/>
          <a:chExt cx="0" cy="0"/>
        </a:xfrm>
      </p:grpSpPr>
      <p:grpSp>
        <p:nvGrpSpPr>
          <p:cNvPr id="2" name="Group 2"/>
          <p:cNvGrpSpPr/>
          <p:nvPr/>
        </p:nvGrpSpPr>
        <p:grpSpPr>
          <a:xfrm>
            <a:off x="549209"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791" y="867704"/>
            <a:ext cx="18523582" cy="1138626"/>
            <a:chOff x="0" y="0"/>
            <a:chExt cx="4878639" cy="299885"/>
          </a:xfrm>
        </p:grpSpPr>
        <p:sp>
          <p:nvSpPr>
            <p:cNvPr id="6" name="Freeform 6"/>
            <p:cNvSpPr/>
            <p:nvPr/>
          </p:nvSpPr>
          <p:spPr>
            <a:xfrm>
              <a:off x="0" y="0"/>
              <a:ext cx="4878639" cy="299885"/>
            </a:xfrm>
            <a:custGeom>
              <a:avLst/>
              <a:gdLst/>
              <a:ahLst/>
              <a:cxnLst/>
              <a:rect l="l" t="t" r="r" b="b"/>
              <a:pathLst>
                <a:path w="4878639" h="299885">
                  <a:moveTo>
                    <a:pt x="0" y="0"/>
                  </a:moveTo>
                  <a:lnTo>
                    <a:pt x="4878639" y="0"/>
                  </a:lnTo>
                  <a:lnTo>
                    <a:pt x="4878639" y="299885"/>
                  </a:lnTo>
                  <a:lnTo>
                    <a:pt x="0" y="299885"/>
                  </a:lnTo>
                  <a:close/>
                </a:path>
              </a:pathLst>
            </a:custGeom>
            <a:solidFill>
              <a:srgbClr val="0D1223"/>
            </a:solidFill>
          </p:spPr>
          <p:txBody>
            <a:bodyPr/>
            <a:lstStyle/>
            <a:p>
              <a:endParaRPr lang="en-US"/>
            </a:p>
          </p:txBody>
        </p:sp>
        <p:sp>
          <p:nvSpPr>
            <p:cNvPr id="7" name="TextBox 7"/>
            <p:cNvSpPr txBox="1"/>
            <p:nvPr/>
          </p:nvSpPr>
          <p:spPr>
            <a:xfrm>
              <a:off x="0" y="-38100"/>
              <a:ext cx="4878639" cy="337985"/>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a:off x="14084758" y="8140442"/>
            <a:ext cx="3174542" cy="1117858"/>
          </a:xfrm>
          <a:custGeom>
            <a:avLst/>
            <a:gdLst/>
            <a:ahLst/>
            <a:cxnLst/>
            <a:rect l="l" t="t" r="r" b="b"/>
            <a:pathLst>
              <a:path w="3174542" h="1117858">
                <a:moveTo>
                  <a:pt x="0" y="0"/>
                </a:moveTo>
                <a:lnTo>
                  <a:pt x="3174542" y="0"/>
                </a:lnTo>
                <a:lnTo>
                  <a:pt x="3174542" y="1117858"/>
                </a:lnTo>
                <a:lnTo>
                  <a:pt x="0" y="1117858"/>
                </a:lnTo>
                <a:lnTo>
                  <a:pt x="0" y="0"/>
                </a:lnTo>
                <a:close/>
              </a:path>
            </a:pathLst>
          </a:custGeom>
          <a:blipFill>
            <a:blip r:embed="rId2"/>
            <a:stretch>
              <a:fillRect/>
            </a:stretch>
          </a:blipFill>
        </p:spPr>
        <p:txBody>
          <a:bodyPr/>
          <a:lstStyle/>
          <a:p>
            <a:endParaRPr lang="en-US"/>
          </a:p>
        </p:txBody>
      </p:sp>
      <p:sp>
        <p:nvSpPr>
          <p:cNvPr id="9" name="Freeform 9"/>
          <p:cNvSpPr/>
          <p:nvPr/>
        </p:nvSpPr>
        <p:spPr>
          <a:xfrm>
            <a:off x="10136449" y="3466646"/>
            <a:ext cx="7122851" cy="4006604"/>
          </a:xfrm>
          <a:custGeom>
            <a:avLst/>
            <a:gdLst/>
            <a:ahLst/>
            <a:cxnLst/>
            <a:rect l="l" t="t" r="r" b="b"/>
            <a:pathLst>
              <a:path w="7122851" h="4006604">
                <a:moveTo>
                  <a:pt x="0" y="0"/>
                </a:moveTo>
                <a:lnTo>
                  <a:pt x="7122851" y="0"/>
                </a:lnTo>
                <a:lnTo>
                  <a:pt x="7122851" y="4006604"/>
                </a:lnTo>
                <a:lnTo>
                  <a:pt x="0" y="4006604"/>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028700" y="1105229"/>
            <a:ext cx="4805362" cy="596901"/>
          </a:xfrm>
          <a:prstGeom prst="rect">
            <a:avLst/>
          </a:prstGeom>
        </p:spPr>
        <p:txBody>
          <a:bodyPr lIns="0" tIns="0" rIns="0" bIns="0" rtlCol="0" anchor="t">
            <a:spAutoFit/>
          </a:bodyPr>
          <a:lstStyle/>
          <a:p>
            <a:pPr algn="l">
              <a:lnSpc>
                <a:spcPts val="4899"/>
              </a:lnSpc>
              <a:spcBef>
                <a:spcPct val="0"/>
              </a:spcBef>
            </a:pPr>
            <a:r>
              <a:rPr lang="en-US" sz="3499" b="1">
                <a:solidFill>
                  <a:srgbClr val="FFFFFF"/>
                </a:solidFill>
                <a:latin typeface="Montserrat Bold"/>
                <a:ea typeface="Montserrat Bold"/>
                <a:cs typeface="Montserrat Bold"/>
                <a:sym typeface="Montserrat Bold"/>
              </a:rPr>
              <a:t>About the campaign</a:t>
            </a:r>
          </a:p>
        </p:txBody>
      </p:sp>
      <p:sp>
        <p:nvSpPr>
          <p:cNvPr id="11" name="TextBox 11"/>
          <p:cNvSpPr txBox="1"/>
          <p:nvPr/>
        </p:nvSpPr>
        <p:spPr>
          <a:xfrm>
            <a:off x="1028700" y="2628004"/>
            <a:ext cx="7860525" cy="5512437"/>
          </a:xfrm>
          <a:prstGeom prst="rect">
            <a:avLst/>
          </a:prstGeom>
        </p:spPr>
        <p:txBody>
          <a:bodyPr lIns="0" tIns="0" rIns="0" bIns="0" rtlCol="0" anchor="t">
            <a:spAutoFit/>
          </a:bodyPr>
          <a:lstStyle/>
          <a:p>
            <a:pPr marL="561334" lvl="1" indent="-280667" algn="l">
              <a:lnSpc>
                <a:spcPts val="4939"/>
              </a:lnSpc>
              <a:buFont typeface="Arial"/>
              <a:buChar char="•"/>
            </a:pPr>
            <a:r>
              <a:rPr lang="en-US" sz="2599" dirty="0">
                <a:solidFill>
                  <a:srgbClr val="000000"/>
                </a:solidFill>
                <a:latin typeface="Montserrat"/>
                <a:ea typeface="Montserrat"/>
                <a:cs typeface="Montserrat"/>
                <a:sym typeface="Montserrat"/>
              </a:rPr>
              <a:t>The ‘One Talk at a Time’ campaign launched on television, cinema, radio and social media in October 2023.</a:t>
            </a:r>
          </a:p>
          <a:p>
            <a:pPr marL="561334" lvl="1" indent="-280667" algn="l">
              <a:lnSpc>
                <a:spcPts val="4939"/>
              </a:lnSpc>
              <a:buFont typeface="Arial"/>
              <a:buChar char="•"/>
            </a:pPr>
            <a:r>
              <a:rPr lang="en-US" sz="2599" dirty="0">
                <a:solidFill>
                  <a:srgbClr val="000000"/>
                </a:solidFill>
                <a:latin typeface="Montserrat"/>
                <a:ea typeface="Montserrat"/>
                <a:cs typeface="Montserrat"/>
                <a:sym typeface="Montserrat"/>
              </a:rPr>
              <a:t>It aims to protect children and young people by helping adults understand that child sexual abuse is preventable and encouraging them to have ongoing, proactive, preventative conversations with children, young people and other adults.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8262"/>
        </a:solidFill>
        <a:effectLst/>
      </p:bgPr>
    </p:bg>
    <p:spTree>
      <p:nvGrpSpPr>
        <p:cNvPr id="1" name=""/>
        <p:cNvGrpSpPr/>
        <p:nvPr/>
      </p:nvGrpSpPr>
      <p:grpSpPr>
        <a:xfrm>
          <a:off x="0" y="0"/>
          <a:ext cx="0" cy="0"/>
          <a:chOff x="0" y="0"/>
          <a:chExt cx="0" cy="0"/>
        </a:xfrm>
      </p:grpSpPr>
      <p:grpSp>
        <p:nvGrpSpPr>
          <p:cNvPr id="2" name="Group 2"/>
          <p:cNvGrpSpPr/>
          <p:nvPr/>
        </p:nvGrpSpPr>
        <p:grpSpPr>
          <a:xfrm>
            <a:off x="549209"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791" y="867704"/>
            <a:ext cx="18523582" cy="1138626"/>
            <a:chOff x="0" y="0"/>
            <a:chExt cx="4878639" cy="299885"/>
          </a:xfrm>
        </p:grpSpPr>
        <p:sp>
          <p:nvSpPr>
            <p:cNvPr id="6" name="Freeform 6"/>
            <p:cNvSpPr/>
            <p:nvPr/>
          </p:nvSpPr>
          <p:spPr>
            <a:xfrm>
              <a:off x="0" y="0"/>
              <a:ext cx="4878639" cy="299885"/>
            </a:xfrm>
            <a:custGeom>
              <a:avLst/>
              <a:gdLst/>
              <a:ahLst/>
              <a:cxnLst/>
              <a:rect l="l" t="t" r="r" b="b"/>
              <a:pathLst>
                <a:path w="4878639" h="299885">
                  <a:moveTo>
                    <a:pt x="0" y="0"/>
                  </a:moveTo>
                  <a:lnTo>
                    <a:pt x="4878639" y="0"/>
                  </a:lnTo>
                  <a:lnTo>
                    <a:pt x="4878639" y="299885"/>
                  </a:lnTo>
                  <a:lnTo>
                    <a:pt x="0" y="299885"/>
                  </a:lnTo>
                  <a:close/>
                </a:path>
              </a:pathLst>
            </a:custGeom>
            <a:solidFill>
              <a:srgbClr val="0D1223"/>
            </a:solidFill>
          </p:spPr>
          <p:txBody>
            <a:bodyPr/>
            <a:lstStyle/>
            <a:p>
              <a:endParaRPr lang="en-US"/>
            </a:p>
          </p:txBody>
        </p:sp>
        <p:sp>
          <p:nvSpPr>
            <p:cNvPr id="7" name="TextBox 7"/>
            <p:cNvSpPr txBox="1"/>
            <p:nvPr/>
          </p:nvSpPr>
          <p:spPr>
            <a:xfrm>
              <a:off x="0" y="-38100"/>
              <a:ext cx="4878639" cy="337985"/>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a:off x="14084758" y="8140442"/>
            <a:ext cx="3174542" cy="1117858"/>
          </a:xfrm>
          <a:custGeom>
            <a:avLst/>
            <a:gdLst/>
            <a:ahLst/>
            <a:cxnLst/>
            <a:rect l="l" t="t" r="r" b="b"/>
            <a:pathLst>
              <a:path w="3174542" h="1117858">
                <a:moveTo>
                  <a:pt x="0" y="0"/>
                </a:moveTo>
                <a:lnTo>
                  <a:pt x="3174542" y="0"/>
                </a:lnTo>
                <a:lnTo>
                  <a:pt x="3174542" y="1117858"/>
                </a:lnTo>
                <a:lnTo>
                  <a:pt x="0" y="111785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028700" y="1105229"/>
            <a:ext cx="4805362" cy="596901"/>
          </a:xfrm>
          <a:prstGeom prst="rect">
            <a:avLst/>
          </a:prstGeom>
        </p:spPr>
        <p:txBody>
          <a:bodyPr lIns="0" tIns="0" rIns="0" bIns="0" rtlCol="0" anchor="t">
            <a:spAutoFit/>
          </a:bodyPr>
          <a:lstStyle/>
          <a:p>
            <a:pPr algn="l">
              <a:lnSpc>
                <a:spcPts val="4899"/>
              </a:lnSpc>
              <a:spcBef>
                <a:spcPct val="0"/>
              </a:spcBef>
            </a:pPr>
            <a:r>
              <a:rPr lang="en-US" sz="3499" b="1">
                <a:solidFill>
                  <a:srgbClr val="FFFFFF"/>
                </a:solidFill>
                <a:latin typeface="Montserrat Bold"/>
                <a:ea typeface="Montserrat Bold"/>
                <a:cs typeface="Montserrat Bold"/>
                <a:sym typeface="Montserrat Bold"/>
              </a:rPr>
              <a:t>About the campaign</a:t>
            </a:r>
          </a:p>
        </p:txBody>
      </p:sp>
      <p:pic>
        <p:nvPicPr>
          <p:cNvPr id="11" name="Online Media 10" title="One Talk at a Time – 60 second advertisement">
            <a:hlinkClick r:id="" action="ppaction://media"/>
            <a:extLst>
              <a:ext uri="{FF2B5EF4-FFF2-40B4-BE49-F238E27FC236}">
                <a16:creationId xmlns:a16="http://schemas.microsoft.com/office/drawing/2014/main" id="{5FDE0ABA-D60C-DC10-117F-563F1CD3FF06}"/>
              </a:ext>
            </a:extLst>
          </p:cNvPr>
          <p:cNvPicPr>
            <a:picLocks noRot="1" noChangeAspect="1"/>
          </p:cNvPicPr>
          <p:nvPr>
            <a:videoFile r:link="rId1"/>
          </p:nvPr>
        </p:nvPicPr>
        <p:blipFill>
          <a:blip r:embed="rId5"/>
          <a:stretch>
            <a:fillRect/>
          </a:stretch>
        </p:blipFill>
        <p:spPr>
          <a:xfrm>
            <a:off x="1032704" y="2576301"/>
            <a:ext cx="11692640" cy="66213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8262"/>
        </a:solidFill>
        <a:effectLst/>
      </p:bgPr>
    </p:bg>
    <p:spTree>
      <p:nvGrpSpPr>
        <p:cNvPr id="1" name=""/>
        <p:cNvGrpSpPr/>
        <p:nvPr/>
      </p:nvGrpSpPr>
      <p:grpSpPr>
        <a:xfrm>
          <a:off x="0" y="0"/>
          <a:ext cx="0" cy="0"/>
          <a:chOff x="0" y="0"/>
          <a:chExt cx="0" cy="0"/>
        </a:xfrm>
      </p:grpSpPr>
      <p:grpSp>
        <p:nvGrpSpPr>
          <p:cNvPr id="2" name="Group 2"/>
          <p:cNvGrpSpPr/>
          <p:nvPr/>
        </p:nvGrpSpPr>
        <p:grpSpPr>
          <a:xfrm>
            <a:off x="549209"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791" y="867704"/>
            <a:ext cx="18523582" cy="1138626"/>
            <a:chOff x="0" y="0"/>
            <a:chExt cx="4878639" cy="299885"/>
          </a:xfrm>
        </p:grpSpPr>
        <p:sp>
          <p:nvSpPr>
            <p:cNvPr id="6" name="Freeform 6"/>
            <p:cNvSpPr/>
            <p:nvPr/>
          </p:nvSpPr>
          <p:spPr>
            <a:xfrm>
              <a:off x="0" y="0"/>
              <a:ext cx="4878639" cy="299885"/>
            </a:xfrm>
            <a:custGeom>
              <a:avLst/>
              <a:gdLst/>
              <a:ahLst/>
              <a:cxnLst/>
              <a:rect l="l" t="t" r="r" b="b"/>
              <a:pathLst>
                <a:path w="4878639" h="299885">
                  <a:moveTo>
                    <a:pt x="0" y="0"/>
                  </a:moveTo>
                  <a:lnTo>
                    <a:pt x="4878639" y="0"/>
                  </a:lnTo>
                  <a:lnTo>
                    <a:pt x="4878639" y="299885"/>
                  </a:lnTo>
                  <a:lnTo>
                    <a:pt x="0" y="299885"/>
                  </a:lnTo>
                  <a:close/>
                </a:path>
              </a:pathLst>
            </a:custGeom>
            <a:solidFill>
              <a:srgbClr val="0D1223"/>
            </a:solidFill>
          </p:spPr>
          <p:txBody>
            <a:bodyPr/>
            <a:lstStyle/>
            <a:p>
              <a:endParaRPr lang="en-US"/>
            </a:p>
          </p:txBody>
        </p:sp>
        <p:sp>
          <p:nvSpPr>
            <p:cNvPr id="7" name="TextBox 7"/>
            <p:cNvSpPr txBox="1"/>
            <p:nvPr/>
          </p:nvSpPr>
          <p:spPr>
            <a:xfrm>
              <a:off x="0" y="-38100"/>
              <a:ext cx="4878639" cy="337985"/>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a:off x="14084758" y="8140442"/>
            <a:ext cx="3174542" cy="1117858"/>
          </a:xfrm>
          <a:custGeom>
            <a:avLst/>
            <a:gdLst/>
            <a:ahLst/>
            <a:cxnLst/>
            <a:rect l="l" t="t" r="r" b="b"/>
            <a:pathLst>
              <a:path w="3174542" h="1117858">
                <a:moveTo>
                  <a:pt x="0" y="0"/>
                </a:moveTo>
                <a:lnTo>
                  <a:pt x="3174542" y="0"/>
                </a:lnTo>
                <a:lnTo>
                  <a:pt x="3174542" y="1117858"/>
                </a:lnTo>
                <a:lnTo>
                  <a:pt x="0" y="1117858"/>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28700" y="1105229"/>
            <a:ext cx="5855940" cy="596901"/>
          </a:xfrm>
          <a:prstGeom prst="rect">
            <a:avLst/>
          </a:prstGeom>
        </p:spPr>
        <p:txBody>
          <a:bodyPr lIns="0" tIns="0" rIns="0" bIns="0" rtlCol="0" anchor="t">
            <a:spAutoFit/>
          </a:bodyPr>
          <a:lstStyle/>
          <a:p>
            <a:pPr algn="l">
              <a:lnSpc>
                <a:spcPts val="4899"/>
              </a:lnSpc>
              <a:spcBef>
                <a:spcPct val="0"/>
              </a:spcBef>
            </a:pPr>
            <a:r>
              <a:rPr lang="en-US" sz="3499" b="1">
                <a:solidFill>
                  <a:srgbClr val="FFFFFF"/>
                </a:solidFill>
                <a:latin typeface="Montserrat Bold"/>
                <a:ea typeface="Montserrat Bold"/>
                <a:cs typeface="Montserrat Bold"/>
                <a:sym typeface="Montserrat Bold"/>
              </a:rPr>
              <a:t>About child sexual abuse</a:t>
            </a:r>
          </a:p>
        </p:txBody>
      </p:sp>
      <p:sp>
        <p:nvSpPr>
          <p:cNvPr id="10" name="TextBox 10"/>
          <p:cNvSpPr txBox="1"/>
          <p:nvPr/>
        </p:nvSpPr>
        <p:spPr>
          <a:xfrm>
            <a:off x="1028700" y="2301556"/>
            <a:ext cx="7860525" cy="6750687"/>
          </a:xfrm>
          <a:prstGeom prst="rect">
            <a:avLst/>
          </a:prstGeom>
        </p:spPr>
        <p:txBody>
          <a:bodyPr lIns="0" tIns="0" rIns="0" bIns="0" rtlCol="0" anchor="t">
            <a:spAutoFit/>
          </a:bodyPr>
          <a:lstStyle/>
          <a:p>
            <a:pPr marL="561334" lvl="1" indent="-280667" algn="l">
              <a:lnSpc>
                <a:spcPts val="4939"/>
              </a:lnSpc>
              <a:buFont typeface="Arial"/>
              <a:buChar char="•"/>
            </a:pPr>
            <a:r>
              <a:rPr lang="en-US" sz="2599">
                <a:solidFill>
                  <a:srgbClr val="000000"/>
                </a:solidFill>
                <a:latin typeface="Montserrat"/>
                <a:ea typeface="Montserrat"/>
                <a:cs typeface="Montserrat"/>
                <a:sym typeface="Montserrat"/>
              </a:rPr>
              <a:t>Understanding what child sexual abuse is, how it occurs, and how to create safe environments for children and young people is an important step in preventing it.</a:t>
            </a:r>
          </a:p>
          <a:p>
            <a:pPr marL="561334" lvl="1" indent="-280667" algn="l">
              <a:lnSpc>
                <a:spcPts val="4939"/>
              </a:lnSpc>
              <a:buFont typeface="Arial"/>
              <a:buChar char="•"/>
            </a:pPr>
            <a:r>
              <a:rPr lang="en-US" sz="2599">
                <a:solidFill>
                  <a:srgbClr val="000000"/>
                </a:solidFill>
                <a:latin typeface="Montserrat"/>
                <a:ea typeface="Montserrat"/>
                <a:cs typeface="Montserrat"/>
                <a:sym typeface="Montserrat"/>
              </a:rPr>
              <a:t>Child sexual abuse can happen anywhere, including by people the child or young person knows or does not know, in families, organisations and online.</a:t>
            </a:r>
          </a:p>
          <a:p>
            <a:pPr marL="561334" lvl="1" indent="-280667" algn="l">
              <a:lnSpc>
                <a:spcPts val="4939"/>
              </a:lnSpc>
              <a:buFont typeface="Arial"/>
              <a:buChar char="•"/>
            </a:pPr>
            <a:r>
              <a:rPr lang="en-US" sz="2599">
                <a:solidFill>
                  <a:srgbClr val="000000"/>
                </a:solidFill>
                <a:latin typeface="Montserrat"/>
                <a:ea typeface="Montserrat"/>
                <a:cs typeface="Montserrat"/>
                <a:sym typeface="Montserrat"/>
              </a:rPr>
              <a:t>No matter what happened or how it happened, child sexual abuse is never a child’s fault.</a:t>
            </a:r>
          </a:p>
        </p:txBody>
      </p:sp>
      <p:sp>
        <p:nvSpPr>
          <p:cNvPr id="11" name="Freeform 11"/>
          <p:cNvSpPr/>
          <p:nvPr/>
        </p:nvSpPr>
        <p:spPr>
          <a:xfrm>
            <a:off x="10136449" y="3140198"/>
            <a:ext cx="7122851" cy="4006604"/>
          </a:xfrm>
          <a:custGeom>
            <a:avLst/>
            <a:gdLst/>
            <a:ahLst/>
            <a:cxnLst/>
            <a:rect l="l" t="t" r="r" b="b"/>
            <a:pathLst>
              <a:path w="7122851" h="4006604">
                <a:moveTo>
                  <a:pt x="0" y="0"/>
                </a:moveTo>
                <a:lnTo>
                  <a:pt x="7122851" y="0"/>
                </a:lnTo>
                <a:lnTo>
                  <a:pt x="7122851" y="4006604"/>
                </a:lnTo>
                <a:lnTo>
                  <a:pt x="0" y="400660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8262"/>
        </a:solidFill>
        <a:effectLst/>
      </p:bgPr>
    </p:bg>
    <p:spTree>
      <p:nvGrpSpPr>
        <p:cNvPr id="1" name=""/>
        <p:cNvGrpSpPr/>
        <p:nvPr/>
      </p:nvGrpSpPr>
      <p:grpSpPr>
        <a:xfrm>
          <a:off x="0" y="0"/>
          <a:ext cx="0" cy="0"/>
          <a:chOff x="0" y="0"/>
          <a:chExt cx="0" cy="0"/>
        </a:xfrm>
      </p:grpSpPr>
      <p:grpSp>
        <p:nvGrpSpPr>
          <p:cNvPr id="2" name="Group 2"/>
          <p:cNvGrpSpPr/>
          <p:nvPr/>
        </p:nvGrpSpPr>
        <p:grpSpPr>
          <a:xfrm>
            <a:off x="549209"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791" y="867704"/>
            <a:ext cx="18523582" cy="1138626"/>
            <a:chOff x="0" y="0"/>
            <a:chExt cx="4878639" cy="299885"/>
          </a:xfrm>
        </p:grpSpPr>
        <p:sp>
          <p:nvSpPr>
            <p:cNvPr id="6" name="Freeform 6"/>
            <p:cNvSpPr/>
            <p:nvPr/>
          </p:nvSpPr>
          <p:spPr>
            <a:xfrm>
              <a:off x="0" y="0"/>
              <a:ext cx="4878639" cy="299885"/>
            </a:xfrm>
            <a:custGeom>
              <a:avLst/>
              <a:gdLst/>
              <a:ahLst/>
              <a:cxnLst/>
              <a:rect l="l" t="t" r="r" b="b"/>
              <a:pathLst>
                <a:path w="4878639" h="299885">
                  <a:moveTo>
                    <a:pt x="0" y="0"/>
                  </a:moveTo>
                  <a:lnTo>
                    <a:pt x="4878639" y="0"/>
                  </a:lnTo>
                  <a:lnTo>
                    <a:pt x="4878639" y="299885"/>
                  </a:lnTo>
                  <a:lnTo>
                    <a:pt x="0" y="299885"/>
                  </a:lnTo>
                  <a:close/>
                </a:path>
              </a:pathLst>
            </a:custGeom>
            <a:solidFill>
              <a:srgbClr val="0D1223"/>
            </a:solidFill>
          </p:spPr>
          <p:txBody>
            <a:bodyPr/>
            <a:lstStyle/>
            <a:p>
              <a:endParaRPr lang="en-US"/>
            </a:p>
          </p:txBody>
        </p:sp>
        <p:sp>
          <p:nvSpPr>
            <p:cNvPr id="7" name="TextBox 7"/>
            <p:cNvSpPr txBox="1"/>
            <p:nvPr/>
          </p:nvSpPr>
          <p:spPr>
            <a:xfrm>
              <a:off x="0" y="-38100"/>
              <a:ext cx="4878639" cy="337985"/>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a:off x="14084758" y="8140442"/>
            <a:ext cx="3174542" cy="1117858"/>
          </a:xfrm>
          <a:custGeom>
            <a:avLst/>
            <a:gdLst/>
            <a:ahLst/>
            <a:cxnLst/>
            <a:rect l="l" t="t" r="r" b="b"/>
            <a:pathLst>
              <a:path w="3174542" h="1117858">
                <a:moveTo>
                  <a:pt x="0" y="0"/>
                </a:moveTo>
                <a:lnTo>
                  <a:pt x="3174542" y="0"/>
                </a:lnTo>
                <a:lnTo>
                  <a:pt x="3174542" y="1117858"/>
                </a:lnTo>
                <a:lnTo>
                  <a:pt x="0" y="111785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028700" y="1105229"/>
            <a:ext cx="9945291" cy="596901"/>
          </a:xfrm>
          <a:prstGeom prst="rect">
            <a:avLst/>
          </a:prstGeom>
        </p:spPr>
        <p:txBody>
          <a:bodyPr lIns="0" tIns="0" rIns="0" bIns="0" rtlCol="0" anchor="t">
            <a:spAutoFit/>
          </a:bodyPr>
          <a:lstStyle/>
          <a:p>
            <a:pPr algn="l">
              <a:lnSpc>
                <a:spcPts val="4899"/>
              </a:lnSpc>
              <a:spcBef>
                <a:spcPct val="0"/>
              </a:spcBef>
            </a:pPr>
            <a:r>
              <a:rPr lang="en-US" sz="3499" b="1">
                <a:solidFill>
                  <a:srgbClr val="FFFFFF"/>
                </a:solidFill>
                <a:latin typeface="Montserrat Bold"/>
                <a:ea typeface="Montserrat Bold"/>
                <a:cs typeface="Montserrat Bold"/>
                <a:sym typeface="Montserrat Bold"/>
              </a:rPr>
              <a:t>We all have a responsibility to protect kids</a:t>
            </a:r>
          </a:p>
        </p:txBody>
      </p:sp>
      <p:pic>
        <p:nvPicPr>
          <p:cNvPr id="10" name="Online Media 9" descr="We all have a responsibility to protect kids">
            <a:hlinkClick r:id="" action="ppaction://media"/>
            <a:extLst>
              <a:ext uri="{FF2B5EF4-FFF2-40B4-BE49-F238E27FC236}">
                <a16:creationId xmlns:a16="http://schemas.microsoft.com/office/drawing/2014/main" id="{CFC9D6B0-FBA0-8B73-3D58-F7CC48174EEE}"/>
              </a:ext>
            </a:extLst>
          </p:cNvPr>
          <p:cNvPicPr>
            <a:picLocks noRot="1" noChangeAspect="1"/>
          </p:cNvPicPr>
          <p:nvPr>
            <a:videoFile r:link="rId1"/>
          </p:nvPr>
        </p:nvPicPr>
        <p:blipFill>
          <a:blip r:embed="rId5"/>
          <a:stretch>
            <a:fillRect/>
          </a:stretch>
        </p:blipFill>
        <p:spPr>
          <a:xfrm>
            <a:off x="1028700" y="2573135"/>
            <a:ext cx="11696700" cy="6608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8262"/>
        </a:solidFill>
        <a:effectLst/>
      </p:bgPr>
    </p:bg>
    <p:spTree>
      <p:nvGrpSpPr>
        <p:cNvPr id="1" name=""/>
        <p:cNvGrpSpPr/>
        <p:nvPr/>
      </p:nvGrpSpPr>
      <p:grpSpPr>
        <a:xfrm>
          <a:off x="0" y="0"/>
          <a:ext cx="0" cy="0"/>
          <a:chOff x="0" y="0"/>
          <a:chExt cx="0" cy="0"/>
        </a:xfrm>
      </p:grpSpPr>
      <p:grpSp>
        <p:nvGrpSpPr>
          <p:cNvPr id="2" name="Group 2"/>
          <p:cNvGrpSpPr/>
          <p:nvPr/>
        </p:nvGrpSpPr>
        <p:grpSpPr>
          <a:xfrm>
            <a:off x="549209"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913986" y="6633562"/>
            <a:ext cx="3432555" cy="3432555"/>
          </a:xfrm>
          <a:custGeom>
            <a:avLst/>
            <a:gdLst/>
            <a:ahLst/>
            <a:cxnLst/>
            <a:rect l="l" t="t" r="r" b="b"/>
            <a:pathLst>
              <a:path w="3432555" h="3432555">
                <a:moveTo>
                  <a:pt x="0" y="0"/>
                </a:moveTo>
                <a:lnTo>
                  <a:pt x="3432555" y="0"/>
                </a:lnTo>
                <a:lnTo>
                  <a:pt x="3432555" y="3432555"/>
                </a:lnTo>
                <a:lnTo>
                  <a:pt x="0" y="3432555"/>
                </a:lnTo>
                <a:lnTo>
                  <a:pt x="0" y="0"/>
                </a:lnTo>
                <a:close/>
              </a:path>
            </a:pathLst>
          </a:custGeom>
          <a:blipFill>
            <a:blip r:embed="rId2">
              <a:alphaModFix amt="79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6307959" y="7767037"/>
            <a:ext cx="2998144" cy="299814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BDC0"/>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7791" y="867704"/>
            <a:ext cx="18523582" cy="1138626"/>
            <a:chOff x="0" y="0"/>
            <a:chExt cx="4878639" cy="299885"/>
          </a:xfrm>
        </p:grpSpPr>
        <p:sp>
          <p:nvSpPr>
            <p:cNvPr id="10" name="Freeform 10"/>
            <p:cNvSpPr/>
            <p:nvPr/>
          </p:nvSpPr>
          <p:spPr>
            <a:xfrm>
              <a:off x="0" y="0"/>
              <a:ext cx="4878639" cy="299885"/>
            </a:xfrm>
            <a:custGeom>
              <a:avLst/>
              <a:gdLst/>
              <a:ahLst/>
              <a:cxnLst/>
              <a:rect l="l" t="t" r="r" b="b"/>
              <a:pathLst>
                <a:path w="4878639" h="299885">
                  <a:moveTo>
                    <a:pt x="0" y="0"/>
                  </a:moveTo>
                  <a:lnTo>
                    <a:pt x="4878639" y="0"/>
                  </a:lnTo>
                  <a:lnTo>
                    <a:pt x="4878639" y="299885"/>
                  </a:lnTo>
                  <a:lnTo>
                    <a:pt x="0" y="299885"/>
                  </a:lnTo>
                  <a:close/>
                </a:path>
              </a:pathLst>
            </a:custGeom>
            <a:solidFill>
              <a:srgbClr val="0D1223"/>
            </a:solidFill>
          </p:spPr>
          <p:txBody>
            <a:bodyPr/>
            <a:lstStyle/>
            <a:p>
              <a:endParaRPr lang="en-US"/>
            </a:p>
          </p:txBody>
        </p:sp>
        <p:sp>
          <p:nvSpPr>
            <p:cNvPr id="11" name="TextBox 11"/>
            <p:cNvSpPr txBox="1"/>
            <p:nvPr/>
          </p:nvSpPr>
          <p:spPr>
            <a:xfrm>
              <a:off x="0" y="-38100"/>
              <a:ext cx="4878639" cy="337985"/>
            </a:xfrm>
            <a:prstGeom prst="rect">
              <a:avLst/>
            </a:prstGeom>
          </p:spPr>
          <p:txBody>
            <a:bodyPr lIns="50800" tIns="50800" rIns="50800" bIns="50800" rtlCol="0" anchor="ctr"/>
            <a:lstStyle/>
            <a:p>
              <a:pPr algn="ctr">
                <a:lnSpc>
                  <a:spcPts val="3499"/>
                </a:lnSpc>
              </a:pPr>
              <a:endParaRPr/>
            </a:p>
          </p:txBody>
        </p:sp>
      </p:grpSp>
      <p:sp>
        <p:nvSpPr>
          <p:cNvPr id="12" name="Freeform 12"/>
          <p:cNvSpPr/>
          <p:nvPr/>
        </p:nvSpPr>
        <p:spPr>
          <a:xfrm>
            <a:off x="14084758" y="8140442"/>
            <a:ext cx="3174542" cy="1117858"/>
          </a:xfrm>
          <a:custGeom>
            <a:avLst/>
            <a:gdLst/>
            <a:ahLst/>
            <a:cxnLst/>
            <a:rect l="l" t="t" r="r" b="b"/>
            <a:pathLst>
              <a:path w="3174542" h="1117858">
                <a:moveTo>
                  <a:pt x="0" y="0"/>
                </a:moveTo>
                <a:lnTo>
                  <a:pt x="3174542" y="0"/>
                </a:lnTo>
                <a:lnTo>
                  <a:pt x="3174542" y="1117858"/>
                </a:lnTo>
                <a:lnTo>
                  <a:pt x="0" y="111785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028700" y="1105229"/>
            <a:ext cx="7679978" cy="596901"/>
          </a:xfrm>
          <a:prstGeom prst="rect">
            <a:avLst/>
          </a:prstGeom>
        </p:spPr>
        <p:txBody>
          <a:bodyPr lIns="0" tIns="0" rIns="0" bIns="0" rtlCol="0" anchor="t">
            <a:spAutoFit/>
          </a:bodyPr>
          <a:lstStyle/>
          <a:p>
            <a:pPr algn="l">
              <a:lnSpc>
                <a:spcPts val="4899"/>
              </a:lnSpc>
              <a:spcBef>
                <a:spcPct val="0"/>
              </a:spcBef>
            </a:pPr>
            <a:r>
              <a:rPr lang="en-US" sz="3499" b="1">
                <a:solidFill>
                  <a:srgbClr val="FFFFFF"/>
                </a:solidFill>
                <a:latin typeface="Montserrat Bold"/>
                <a:ea typeface="Montserrat Bold"/>
                <a:cs typeface="Montserrat Bold"/>
                <a:sym typeface="Montserrat Bold"/>
              </a:rPr>
              <a:t>The importance of conversations</a:t>
            </a:r>
          </a:p>
        </p:txBody>
      </p:sp>
      <p:sp>
        <p:nvSpPr>
          <p:cNvPr id="14" name="TextBox 14"/>
          <p:cNvSpPr txBox="1"/>
          <p:nvPr/>
        </p:nvSpPr>
        <p:spPr>
          <a:xfrm>
            <a:off x="1406848" y="2968748"/>
            <a:ext cx="6906369" cy="4274187"/>
          </a:xfrm>
          <a:prstGeom prst="rect">
            <a:avLst/>
          </a:prstGeom>
        </p:spPr>
        <p:txBody>
          <a:bodyPr lIns="0" tIns="0" rIns="0" bIns="0" rtlCol="0" anchor="t">
            <a:spAutoFit/>
          </a:bodyPr>
          <a:lstStyle/>
          <a:p>
            <a:pPr marL="561334" lvl="1" indent="-280667" algn="l">
              <a:lnSpc>
                <a:spcPts val="4939"/>
              </a:lnSpc>
              <a:buFont typeface="Arial"/>
              <a:buChar char="•"/>
            </a:pPr>
            <a:r>
              <a:rPr lang="en-US" sz="2599">
                <a:solidFill>
                  <a:srgbClr val="000000"/>
                </a:solidFill>
                <a:latin typeface="Montserrat"/>
                <a:ea typeface="Montserrat"/>
                <a:cs typeface="Montserrat"/>
                <a:sym typeface="Montserrat"/>
              </a:rPr>
              <a:t>You might not be an expert in the topic but no one knows the people in your life better than you do. </a:t>
            </a:r>
          </a:p>
          <a:p>
            <a:pPr marL="561334" lvl="1" indent="-280667" algn="l">
              <a:lnSpc>
                <a:spcPts val="4939"/>
              </a:lnSpc>
              <a:buFont typeface="Arial"/>
              <a:buChar char="•"/>
            </a:pPr>
            <a:r>
              <a:rPr lang="en-US" sz="2599">
                <a:solidFill>
                  <a:srgbClr val="000000"/>
                </a:solidFill>
                <a:latin typeface="Montserrat"/>
                <a:ea typeface="Montserrat"/>
                <a:cs typeface="Montserrat"/>
                <a:sym typeface="Montserrat"/>
              </a:rPr>
              <a:t>You are the right person to have conversations with the children and young people you know about this topic. </a:t>
            </a:r>
          </a:p>
        </p:txBody>
      </p:sp>
      <p:sp>
        <p:nvSpPr>
          <p:cNvPr id="15" name="Freeform 15"/>
          <p:cNvSpPr/>
          <p:nvPr/>
        </p:nvSpPr>
        <p:spPr>
          <a:xfrm>
            <a:off x="10136449" y="3140198"/>
            <a:ext cx="7122851" cy="4006604"/>
          </a:xfrm>
          <a:custGeom>
            <a:avLst/>
            <a:gdLst/>
            <a:ahLst/>
            <a:cxnLst/>
            <a:rect l="l" t="t" r="r" b="b"/>
            <a:pathLst>
              <a:path w="7122851" h="4006604">
                <a:moveTo>
                  <a:pt x="0" y="0"/>
                </a:moveTo>
                <a:lnTo>
                  <a:pt x="7122851" y="0"/>
                </a:lnTo>
                <a:lnTo>
                  <a:pt x="7122851" y="4006604"/>
                </a:lnTo>
                <a:lnTo>
                  <a:pt x="0" y="4006604"/>
                </a:lnTo>
                <a:lnTo>
                  <a:pt x="0" y="0"/>
                </a:lnTo>
                <a:close/>
              </a:path>
            </a:pathLst>
          </a:custGeom>
          <a:blipFill>
            <a:blip r:embed="rId5"/>
            <a:stretch>
              <a:fillRect/>
            </a:stretch>
          </a:blipFill>
        </p:spPr>
        <p:txBody>
          <a:bodyPr/>
          <a:lstStyle/>
          <a:p>
            <a:endParaRPr lang="en-US"/>
          </a:p>
        </p:txBody>
      </p:sp>
      <p:sp>
        <p:nvSpPr>
          <p:cNvPr id="16" name="Freeform 16"/>
          <p:cNvSpPr/>
          <p:nvPr/>
        </p:nvSpPr>
        <p:spPr>
          <a:xfrm>
            <a:off x="3287722" y="9014829"/>
            <a:ext cx="3953966" cy="1003663"/>
          </a:xfrm>
          <a:custGeom>
            <a:avLst/>
            <a:gdLst/>
            <a:ahLst/>
            <a:cxnLst/>
            <a:rect l="l" t="t" r="r" b="b"/>
            <a:pathLst>
              <a:path w="3953966" h="1003663">
                <a:moveTo>
                  <a:pt x="0" y="0"/>
                </a:moveTo>
                <a:lnTo>
                  <a:pt x="3953966" y="0"/>
                </a:lnTo>
                <a:lnTo>
                  <a:pt x="3953966" y="1003663"/>
                </a:lnTo>
                <a:lnTo>
                  <a:pt x="0" y="10036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8262"/>
        </a:solidFill>
        <a:effectLst/>
      </p:bgPr>
    </p:bg>
    <p:spTree>
      <p:nvGrpSpPr>
        <p:cNvPr id="1" name=""/>
        <p:cNvGrpSpPr/>
        <p:nvPr/>
      </p:nvGrpSpPr>
      <p:grpSpPr>
        <a:xfrm>
          <a:off x="0" y="0"/>
          <a:ext cx="0" cy="0"/>
          <a:chOff x="0" y="0"/>
          <a:chExt cx="0" cy="0"/>
        </a:xfrm>
      </p:grpSpPr>
      <p:grpSp>
        <p:nvGrpSpPr>
          <p:cNvPr id="2" name="Group 2"/>
          <p:cNvGrpSpPr/>
          <p:nvPr/>
        </p:nvGrpSpPr>
        <p:grpSpPr>
          <a:xfrm>
            <a:off x="549209" y="522184"/>
            <a:ext cx="17189583" cy="9242631"/>
            <a:chOff x="0" y="0"/>
            <a:chExt cx="4527297" cy="2434273"/>
          </a:xfrm>
        </p:grpSpPr>
        <p:sp>
          <p:nvSpPr>
            <p:cNvPr id="3" name="Freeform 3"/>
            <p:cNvSpPr/>
            <p:nvPr/>
          </p:nvSpPr>
          <p:spPr>
            <a:xfrm>
              <a:off x="0" y="0"/>
              <a:ext cx="4527297" cy="2434273"/>
            </a:xfrm>
            <a:custGeom>
              <a:avLst/>
              <a:gdLst/>
              <a:ahLst/>
              <a:cxnLst/>
              <a:rect l="l" t="t" r="r" b="b"/>
              <a:pathLst>
                <a:path w="4527297" h="2434273">
                  <a:moveTo>
                    <a:pt x="0" y="0"/>
                  </a:moveTo>
                  <a:lnTo>
                    <a:pt x="4527297" y="0"/>
                  </a:lnTo>
                  <a:lnTo>
                    <a:pt x="4527297" y="2434273"/>
                  </a:lnTo>
                  <a:lnTo>
                    <a:pt x="0" y="2434273"/>
                  </a:lnTo>
                  <a:close/>
                </a:path>
              </a:pathLst>
            </a:custGeom>
            <a:solidFill>
              <a:srgbClr val="FDDBCF"/>
            </a:solidFill>
          </p:spPr>
          <p:txBody>
            <a:bodyPr/>
            <a:lstStyle/>
            <a:p>
              <a:endParaRPr lang="en-US"/>
            </a:p>
          </p:txBody>
        </p:sp>
        <p:sp>
          <p:nvSpPr>
            <p:cNvPr id="4" name="TextBox 4"/>
            <p:cNvSpPr txBox="1"/>
            <p:nvPr/>
          </p:nvSpPr>
          <p:spPr>
            <a:xfrm>
              <a:off x="0" y="-38100"/>
              <a:ext cx="4527297" cy="247237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791" y="867704"/>
            <a:ext cx="18523582" cy="1138626"/>
            <a:chOff x="0" y="0"/>
            <a:chExt cx="4878639" cy="299885"/>
          </a:xfrm>
        </p:grpSpPr>
        <p:sp>
          <p:nvSpPr>
            <p:cNvPr id="6" name="Freeform 6"/>
            <p:cNvSpPr/>
            <p:nvPr/>
          </p:nvSpPr>
          <p:spPr>
            <a:xfrm>
              <a:off x="0" y="0"/>
              <a:ext cx="4878639" cy="299885"/>
            </a:xfrm>
            <a:custGeom>
              <a:avLst/>
              <a:gdLst/>
              <a:ahLst/>
              <a:cxnLst/>
              <a:rect l="l" t="t" r="r" b="b"/>
              <a:pathLst>
                <a:path w="4878639" h="299885">
                  <a:moveTo>
                    <a:pt x="0" y="0"/>
                  </a:moveTo>
                  <a:lnTo>
                    <a:pt x="4878639" y="0"/>
                  </a:lnTo>
                  <a:lnTo>
                    <a:pt x="4878639" y="299885"/>
                  </a:lnTo>
                  <a:lnTo>
                    <a:pt x="0" y="299885"/>
                  </a:lnTo>
                  <a:close/>
                </a:path>
              </a:pathLst>
            </a:custGeom>
            <a:solidFill>
              <a:srgbClr val="0D1223"/>
            </a:solidFill>
          </p:spPr>
          <p:txBody>
            <a:bodyPr/>
            <a:lstStyle/>
            <a:p>
              <a:endParaRPr lang="en-US"/>
            </a:p>
          </p:txBody>
        </p:sp>
        <p:sp>
          <p:nvSpPr>
            <p:cNvPr id="7" name="TextBox 7"/>
            <p:cNvSpPr txBox="1"/>
            <p:nvPr/>
          </p:nvSpPr>
          <p:spPr>
            <a:xfrm>
              <a:off x="0" y="-38100"/>
              <a:ext cx="4878639" cy="337985"/>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2358548" y="2448985"/>
            <a:ext cx="13570905" cy="5190871"/>
            <a:chOff x="0" y="0"/>
            <a:chExt cx="18094540" cy="6921162"/>
          </a:xfrm>
        </p:grpSpPr>
        <p:sp>
          <p:nvSpPr>
            <p:cNvPr id="9" name="Freeform 9"/>
            <p:cNvSpPr/>
            <p:nvPr/>
          </p:nvSpPr>
          <p:spPr>
            <a:xfrm>
              <a:off x="0" y="0"/>
              <a:ext cx="18094540" cy="6921162"/>
            </a:xfrm>
            <a:custGeom>
              <a:avLst/>
              <a:gdLst/>
              <a:ahLst/>
              <a:cxnLst/>
              <a:rect l="l" t="t" r="r" b="b"/>
              <a:pathLst>
                <a:path w="18094540" h="6921162">
                  <a:moveTo>
                    <a:pt x="0" y="0"/>
                  </a:moveTo>
                  <a:lnTo>
                    <a:pt x="18094540" y="0"/>
                  </a:lnTo>
                  <a:lnTo>
                    <a:pt x="18094540" y="6921162"/>
                  </a:lnTo>
                  <a:lnTo>
                    <a:pt x="0" y="6921162"/>
                  </a:lnTo>
                  <a:lnTo>
                    <a:pt x="0" y="0"/>
                  </a:lnTo>
                  <a:close/>
                </a:path>
              </a:pathLst>
            </a:custGeom>
            <a:blipFill>
              <a:blip r:embed="rId2"/>
              <a:stretch>
                <a:fillRect/>
              </a:stretch>
            </a:blipFill>
          </p:spPr>
          <p:txBody>
            <a:bodyPr/>
            <a:lstStyle/>
            <a:p>
              <a:endParaRPr lang="en-US"/>
            </a:p>
          </p:txBody>
        </p:sp>
        <p:sp>
          <p:nvSpPr>
            <p:cNvPr id="10" name="Freeform 10"/>
            <p:cNvSpPr/>
            <p:nvPr/>
          </p:nvSpPr>
          <p:spPr>
            <a:xfrm>
              <a:off x="10959066" y="2106502"/>
              <a:ext cx="1870660" cy="1087321"/>
            </a:xfrm>
            <a:custGeom>
              <a:avLst/>
              <a:gdLst/>
              <a:ahLst/>
              <a:cxnLst/>
              <a:rect l="l" t="t" r="r" b="b"/>
              <a:pathLst>
                <a:path w="1870660" h="1087321">
                  <a:moveTo>
                    <a:pt x="0" y="0"/>
                  </a:moveTo>
                  <a:lnTo>
                    <a:pt x="1870661" y="0"/>
                  </a:lnTo>
                  <a:lnTo>
                    <a:pt x="1870661" y="1087322"/>
                  </a:lnTo>
                  <a:lnTo>
                    <a:pt x="0" y="1087322"/>
                  </a:lnTo>
                  <a:lnTo>
                    <a:pt x="0" y="0"/>
                  </a:lnTo>
                  <a:close/>
                </a:path>
              </a:pathLst>
            </a:custGeom>
            <a:blipFill>
              <a:blip r:embed="rId3">
                <a:extLst>
                  <a:ext uri="{96DAC541-7B7A-43D3-8B79-37D633B846F1}">
                    <asvg:svgBlip xmlns:asvg="http://schemas.microsoft.com/office/drawing/2016/SVG/main" r:embed="rId4"/>
                  </a:ext>
                </a:extLst>
              </a:blip>
              <a:stretch>
                <a:fillRect/>
              </a:stretch>
            </a:blipFill>
            <a:ln w="85725" cap="sq">
              <a:solidFill>
                <a:srgbClr val="F5CD3C"/>
              </a:solidFill>
              <a:prstDash val="solid"/>
              <a:miter/>
            </a:ln>
          </p:spPr>
          <p:txBody>
            <a:bodyPr/>
            <a:lstStyle/>
            <a:p>
              <a:endParaRPr lang="en-US"/>
            </a:p>
          </p:txBody>
        </p:sp>
        <p:sp>
          <p:nvSpPr>
            <p:cNvPr id="11" name="Freeform 11"/>
            <p:cNvSpPr/>
            <p:nvPr/>
          </p:nvSpPr>
          <p:spPr>
            <a:xfrm>
              <a:off x="1094660" y="5651271"/>
              <a:ext cx="3399290" cy="1079275"/>
            </a:xfrm>
            <a:custGeom>
              <a:avLst/>
              <a:gdLst/>
              <a:ahLst/>
              <a:cxnLst/>
              <a:rect l="l" t="t" r="r" b="b"/>
              <a:pathLst>
                <a:path w="3399290" h="1079275">
                  <a:moveTo>
                    <a:pt x="0" y="0"/>
                  </a:moveTo>
                  <a:lnTo>
                    <a:pt x="3399291" y="0"/>
                  </a:lnTo>
                  <a:lnTo>
                    <a:pt x="3399291" y="1079274"/>
                  </a:lnTo>
                  <a:lnTo>
                    <a:pt x="0" y="1079274"/>
                  </a:lnTo>
                  <a:lnTo>
                    <a:pt x="0" y="0"/>
                  </a:lnTo>
                  <a:close/>
                </a:path>
              </a:pathLst>
            </a:custGeom>
            <a:blipFill>
              <a:blip r:embed="rId5">
                <a:extLst>
                  <a:ext uri="{96DAC541-7B7A-43D3-8B79-37D633B846F1}">
                    <asvg:svgBlip xmlns:asvg="http://schemas.microsoft.com/office/drawing/2016/SVG/main" r:embed="rId6"/>
                  </a:ext>
                </a:extLst>
              </a:blip>
              <a:stretch>
                <a:fillRect/>
              </a:stretch>
            </a:blipFill>
            <a:ln w="85725" cap="sq">
              <a:solidFill>
                <a:srgbClr val="F5CD3C"/>
              </a:solidFill>
              <a:prstDash val="solid"/>
              <a:miter/>
            </a:ln>
          </p:spPr>
          <p:txBody>
            <a:bodyPr/>
            <a:lstStyle/>
            <a:p>
              <a:endParaRPr lang="en-US"/>
            </a:p>
          </p:txBody>
        </p:sp>
      </p:grpSp>
      <p:sp>
        <p:nvSpPr>
          <p:cNvPr id="12" name="TextBox 12"/>
          <p:cNvSpPr txBox="1"/>
          <p:nvPr/>
        </p:nvSpPr>
        <p:spPr>
          <a:xfrm>
            <a:off x="1028700" y="1105229"/>
            <a:ext cx="5143500" cy="596901"/>
          </a:xfrm>
          <a:prstGeom prst="rect">
            <a:avLst/>
          </a:prstGeom>
        </p:spPr>
        <p:txBody>
          <a:bodyPr wrap="square" lIns="0" tIns="0" rIns="0" bIns="0" rtlCol="0" anchor="t">
            <a:spAutoFit/>
          </a:bodyPr>
          <a:lstStyle/>
          <a:p>
            <a:pPr algn="l">
              <a:lnSpc>
                <a:spcPts val="4899"/>
              </a:lnSpc>
              <a:spcBef>
                <a:spcPct val="0"/>
              </a:spcBef>
            </a:pPr>
            <a:r>
              <a:rPr lang="en-US" sz="3499" b="1" dirty="0">
                <a:solidFill>
                  <a:srgbClr val="FFFFFF"/>
                </a:solidFill>
                <a:latin typeface="Montserrat Bold"/>
                <a:ea typeface="Montserrat Bold"/>
                <a:cs typeface="Montserrat Bold"/>
                <a:sym typeface="Montserrat Bold"/>
              </a:rPr>
              <a:t>Campaign resources</a:t>
            </a:r>
          </a:p>
        </p:txBody>
      </p:sp>
      <p:grpSp>
        <p:nvGrpSpPr>
          <p:cNvPr id="13" name="Group 13"/>
          <p:cNvGrpSpPr/>
          <p:nvPr/>
        </p:nvGrpSpPr>
        <p:grpSpPr>
          <a:xfrm>
            <a:off x="3927856" y="8078006"/>
            <a:ext cx="10432288" cy="706782"/>
            <a:chOff x="0" y="0"/>
            <a:chExt cx="13909717" cy="942376"/>
          </a:xfrm>
        </p:grpSpPr>
        <p:grpSp>
          <p:nvGrpSpPr>
            <p:cNvPr id="14" name="Group 14"/>
            <p:cNvGrpSpPr/>
            <p:nvPr/>
          </p:nvGrpSpPr>
          <p:grpSpPr>
            <a:xfrm>
              <a:off x="9106223" y="0"/>
              <a:ext cx="4616881" cy="942376"/>
              <a:chOff x="0" y="0"/>
              <a:chExt cx="911976" cy="186148"/>
            </a:xfrm>
          </p:grpSpPr>
          <p:sp>
            <p:nvSpPr>
              <p:cNvPr id="15" name="Freeform 15"/>
              <p:cNvSpPr/>
              <p:nvPr/>
            </p:nvSpPr>
            <p:spPr>
              <a:xfrm>
                <a:off x="0" y="0"/>
                <a:ext cx="911977" cy="186148"/>
              </a:xfrm>
              <a:custGeom>
                <a:avLst/>
                <a:gdLst/>
                <a:ahLst/>
                <a:cxnLst/>
                <a:rect l="l" t="t" r="r" b="b"/>
                <a:pathLst>
                  <a:path w="911977" h="186148">
                    <a:moveTo>
                      <a:pt x="93074" y="0"/>
                    </a:moveTo>
                    <a:lnTo>
                      <a:pt x="818902" y="0"/>
                    </a:lnTo>
                    <a:cubicBezTo>
                      <a:pt x="870306" y="0"/>
                      <a:pt x="911977" y="41671"/>
                      <a:pt x="911977" y="93074"/>
                    </a:cubicBezTo>
                    <a:lnTo>
                      <a:pt x="911977" y="93074"/>
                    </a:lnTo>
                    <a:cubicBezTo>
                      <a:pt x="911977" y="117759"/>
                      <a:pt x="902171" y="141433"/>
                      <a:pt x="884716" y="158888"/>
                    </a:cubicBezTo>
                    <a:cubicBezTo>
                      <a:pt x="867261" y="176342"/>
                      <a:pt x="843587" y="186148"/>
                      <a:pt x="818902" y="186148"/>
                    </a:cubicBezTo>
                    <a:lnTo>
                      <a:pt x="93074" y="186148"/>
                    </a:lnTo>
                    <a:cubicBezTo>
                      <a:pt x="68389" y="186148"/>
                      <a:pt x="44716" y="176342"/>
                      <a:pt x="27261" y="158888"/>
                    </a:cubicBezTo>
                    <a:cubicBezTo>
                      <a:pt x="9806" y="141433"/>
                      <a:pt x="0" y="117759"/>
                      <a:pt x="0" y="93074"/>
                    </a:cubicBezTo>
                    <a:lnTo>
                      <a:pt x="0" y="93074"/>
                    </a:lnTo>
                    <a:cubicBezTo>
                      <a:pt x="0" y="68389"/>
                      <a:pt x="9806" y="44716"/>
                      <a:pt x="27261" y="27261"/>
                    </a:cubicBezTo>
                    <a:cubicBezTo>
                      <a:pt x="44716" y="9806"/>
                      <a:pt x="68389" y="0"/>
                      <a:pt x="93074" y="0"/>
                    </a:cubicBezTo>
                    <a:close/>
                  </a:path>
                </a:pathLst>
              </a:custGeom>
              <a:solidFill>
                <a:srgbClr val="3AA680"/>
              </a:solidFill>
            </p:spPr>
            <p:txBody>
              <a:bodyPr/>
              <a:lstStyle/>
              <a:p>
                <a:endParaRPr lang="en-US"/>
              </a:p>
            </p:txBody>
          </p:sp>
          <p:sp>
            <p:nvSpPr>
              <p:cNvPr id="16" name="TextBox 16"/>
              <p:cNvSpPr txBox="1"/>
              <p:nvPr/>
            </p:nvSpPr>
            <p:spPr>
              <a:xfrm>
                <a:off x="0" y="-38100"/>
                <a:ext cx="911976" cy="224248"/>
              </a:xfrm>
              <a:prstGeom prst="rect">
                <a:avLst/>
              </a:prstGeom>
            </p:spPr>
            <p:txBody>
              <a:bodyPr lIns="50800" tIns="50800" rIns="50800" bIns="50800" rtlCol="0" anchor="ctr"/>
              <a:lstStyle/>
              <a:p>
                <a:pPr algn="ctr">
                  <a:lnSpc>
                    <a:spcPts val="3499"/>
                  </a:lnSpc>
                </a:pPr>
                <a:endParaRPr/>
              </a:p>
            </p:txBody>
          </p:sp>
        </p:grpSp>
        <p:sp>
          <p:nvSpPr>
            <p:cNvPr id="17" name="TextBox 17"/>
            <p:cNvSpPr txBox="1"/>
            <p:nvPr/>
          </p:nvSpPr>
          <p:spPr>
            <a:xfrm>
              <a:off x="0" y="41080"/>
              <a:ext cx="13909717" cy="738237"/>
            </a:xfrm>
            <a:prstGeom prst="rect">
              <a:avLst/>
            </a:prstGeom>
          </p:spPr>
          <p:txBody>
            <a:bodyPr lIns="0" tIns="0" rIns="0" bIns="0" rtlCol="0" anchor="t">
              <a:spAutoFit/>
            </a:bodyPr>
            <a:lstStyle/>
            <a:p>
              <a:pPr algn="ctr">
                <a:lnSpc>
                  <a:spcPts val="4939"/>
                </a:lnSpc>
              </a:pPr>
              <a:r>
                <a:rPr lang="en-US" sz="2599" dirty="0">
                  <a:solidFill>
                    <a:srgbClr val="000000"/>
                  </a:solidFill>
                  <a:latin typeface="Montserrat"/>
                  <a:ea typeface="Montserrat"/>
                  <a:cs typeface="Montserrat"/>
                  <a:sym typeface="Montserrat"/>
                </a:rPr>
                <a:t>All campaign resources are available on </a:t>
              </a:r>
              <a:r>
                <a:rPr lang="en-US" sz="2599" b="1" dirty="0">
                  <a:solidFill>
                    <a:srgbClr val="FFFFFF"/>
                  </a:solidFill>
                  <a:latin typeface="Montserrat Bold"/>
                  <a:ea typeface="Montserrat Bold"/>
                  <a:cs typeface="Montserrat Bold"/>
                  <a:sym typeface="Montserrat Bold"/>
                </a:rPr>
                <a:t>ChildSafety.gov.au</a:t>
              </a:r>
              <a:endParaRPr lang="en-US" sz="2599" dirty="0">
                <a:solidFill>
                  <a:srgbClr val="FFFFFF"/>
                </a:solidFill>
                <a:latin typeface="Montserrat"/>
                <a:ea typeface="Montserrat"/>
                <a:cs typeface="Montserrat"/>
                <a:sym typeface="Montserrat"/>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4011784C54A64BA8B684604EF6B864" ma:contentTypeVersion="10" ma:contentTypeDescription="Create a new document." ma:contentTypeScope="" ma:versionID="c782e2ba0d0ff282b686226ce0d74cd6">
  <xsd:schema xmlns:xsd="http://www.w3.org/2001/XMLSchema" xmlns:xs="http://www.w3.org/2001/XMLSchema" xmlns:p="http://schemas.microsoft.com/office/2006/metadata/properties" xmlns:ns3="984dae5b-1dba-4008-9987-7c67ac5599e9" targetNamespace="http://schemas.microsoft.com/office/2006/metadata/properties" ma:root="true" ma:fieldsID="26f6c74bf9008cad4793f24ae8f596a1" ns3:_="">
    <xsd:import namespace="984dae5b-1dba-4008-9987-7c67ac5599e9"/>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4dae5b-1dba-4008-9987-7c67ac5599e9"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84dae5b-1dba-4008-9987-7c67ac5599e9" xsi:nil="true"/>
  </documentManagement>
</p:properties>
</file>

<file path=customXml/itemProps1.xml><?xml version="1.0" encoding="utf-8"?>
<ds:datastoreItem xmlns:ds="http://schemas.openxmlformats.org/officeDocument/2006/customXml" ds:itemID="{A180004A-E088-4DAB-BAD7-562F976490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4dae5b-1dba-4008-9987-7c67ac5599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3797E4-9377-423C-8491-60C37DF611CB}">
  <ds:schemaRefs>
    <ds:schemaRef ds:uri="http://schemas.microsoft.com/sharepoint/v3/contenttype/forms"/>
  </ds:schemaRefs>
</ds:datastoreItem>
</file>

<file path=customXml/itemProps3.xml><?xml version="1.0" encoding="utf-8"?>
<ds:datastoreItem xmlns:ds="http://schemas.openxmlformats.org/officeDocument/2006/customXml" ds:itemID="{90A42F8B-93D0-4929-9BD6-B37DAE70EA66}">
  <ds:schemaRefs>
    <ds:schemaRef ds:uri="http://purl.org/dc/elements/1.1/"/>
    <ds:schemaRef ds:uri="http://www.w3.org/XML/1998/namespace"/>
    <ds:schemaRef ds:uri="http://schemas.microsoft.com/office/infopath/2007/PartnerControls"/>
    <ds:schemaRef ds:uri="http://schemas.microsoft.com/office/2006/documentManagement/types"/>
    <ds:schemaRef ds:uri="http://purl.org/dc/terms/"/>
    <ds:schemaRef ds:uri="http://purl.org/dc/dcmitype/"/>
    <ds:schemaRef ds:uri="http://schemas.openxmlformats.org/package/2006/metadata/core-properties"/>
    <ds:schemaRef ds:uri="984dae5b-1dba-4008-9987-7c67ac5599e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708</Words>
  <Application>Microsoft Office PowerPoint</Application>
  <PresentationFormat>Custom</PresentationFormat>
  <Paragraphs>63</Paragraphs>
  <Slides>19</Slides>
  <Notes>5</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Montserrat</vt:lpstr>
      <vt:lpstr>Montserrat Bold</vt:lpstr>
      <vt:lpstr>Montserrat Italics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night toolkit - Presentation</dc:title>
  <dc:creator/>
  <cp:lastModifiedBy/>
  <cp:revision>1</cp:revision>
  <dcterms:created xsi:type="dcterms:W3CDTF">2025-06-17T00:49:04Z</dcterms:created>
  <dcterms:modified xsi:type="dcterms:W3CDTF">2025-06-17T00:50:12Z</dcterms:modified>
  <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0x010100244011784C54A64BA8B684604EF6B864</vt:lpwstr>
  </property>
</Properties>
</file>